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19" r:id="rId2"/>
  </p:sldMasterIdLst>
  <p:notesMasterIdLst>
    <p:notesMasterId r:id="rId50"/>
  </p:notesMasterIdLst>
  <p:handoutMasterIdLst>
    <p:handoutMasterId r:id="rId51"/>
  </p:handoutMasterIdLst>
  <p:sldIdLst>
    <p:sldId id="572" r:id="rId3"/>
    <p:sldId id="599" r:id="rId4"/>
    <p:sldId id="537" r:id="rId5"/>
    <p:sldId id="642" r:id="rId6"/>
    <p:sldId id="590" r:id="rId7"/>
    <p:sldId id="638" r:id="rId8"/>
    <p:sldId id="639" r:id="rId9"/>
    <p:sldId id="641" r:id="rId10"/>
    <p:sldId id="640" r:id="rId11"/>
    <p:sldId id="643" r:id="rId12"/>
    <p:sldId id="619" r:id="rId13"/>
    <p:sldId id="632" r:id="rId14"/>
    <p:sldId id="646" r:id="rId15"/>
    <p:sldId id="645" r:id="rId16"/>
    <p:sldId id="647" r:id="rId17"/>
    <p:sldId id="620" r:id="rId18"/>
    <p:sldId id="644" r:id="rId19"/>
    <p:sldId id="650" r:id="rId20"/>
    <p:sldId id="655" r:id="rId21"/>
    <p:sldId id="656" r:id="rId22"/>
    <p:sldId id="651" r:id="rId23"/>
    <p:sldId id="652" r:id="rId24"/>
    <p:sldId id="653" r:id="rId25"/>
    <p:sldId id="654" r:id="rId26"/>
    <p:sldId id="633" r:id="rId27"/>
    <p:sldId id="623" r:id="rId28"/>
    <p:sldId id="648" r:id="rId29"/>
    <p:sldId id="649" r:id="rId30"/>
    <p:sldId id="658" r:id="rId31"/>
    <p:sldId id="664" r:id="rId32"/>
    <p:sldId id="665" r:id="rId33"/>
    <p:sldId id="622" r:id="rId34"/>
    <p:sldId id="657" r:id="rId35"/>
    <p:sldId id="625" r:id="rId36"/>
    <p:sldId id="661" r:id="rId37"/>
    <p:sldId id="626" r:id="rId38"/>
    <p:sldId id="627" r:id="rId39"/>
    <p:sldId id="662" r:id="rId40"/>
    <p:sldId id="637" r:id="rId41"/>
    <p:sldId id="628" r:id="rId42"/>
    <p:sldId id="663" r:id="rId43"/>
    <p:sldId id="631" r:id="rId44"/>
    <p:sldId id="630" r:id="rId45"/>
    <p:sldId id="439" r:id="rId46"/>
    <p:sldId id="634" r:id="rId47"/>
    <p:sldId id="624" r:id="rId48"/>
    <p:sldId id="618"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6681" autoAdjust="0"/>
  </p:normalViewPr>
  <p:slideViewPr>
    <p:cSldViewPr>
      <p:cViewPr varScale="1">
        <p:scale>
          <a:sx n="121" d="100"/>
          <a:sy n="121" d="100"/>
        </p:scale>
        <p:origin x="1236" y="102"/>
      </p:cViewPr>
      <p:guideLst>
        <p:guide orient="horz" pos="2160"/>
        <p:guide pos="2880"/>
      </p:guideLst>
    </p:cSldViewPr>
  </p:slideViewPr>
  <p:outlineViewPr>
    <p:cViewPr>
      <p:scale>
        <a:sx n="33" d="100"/>
        <a:sy n="33" d="100"/>
      </p:scale>
      <p:origin x="0" y="-7926"/>
    </p:cViewPr>
  </p:outlineViewPr>
  <p:notesTextViewPr>
    <p:cViewPr>
      <p:scale>
        <a:sx n="100" d="100"/>
        <a:sy n="100" d="100"/>
      </p:scale>
      <p:origin x="0" y="0"/>
    </p:cViewPr>
  </p:notesTextViewPr>
  <p:sorterViewPr>
    <p:cViewPr>
      <p:scale>
        <a:sx n="100" d="100"/>
        <a:sy n="100" d="100"/>
      </p:scale>
      <p:origin x="0" y="-1506"/>
    </p:cViewPr>
  </p:sorterViewPr>
  <p:notesViewPr>
    <p:cSldViewPr>
      <p:cViewPr varScale="1">
        <p:scale>
          <a:sx n="76" d="100"/>
          <a:sy n="76" d="100"/>
        </p:scale>
        <p:origin x="-216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45" tIns="48324" rIns="96645" bIns="48324" rtlCol="0"/>
          <a:lstStyle>
            <a:lvl1pPr algn="l">
              <a:defRPr sz="1300"/>
            </a:lvl1pPr>
          </a:lstStyle>
          <a:p>
            <a:r>
              <a:rPr lang="en-US" dirty="0">
                <a:latin typeface="Tw Cen MT" pitchFamily="34" charset="0"/>
              </a:rPr>
              <a:t>Module 5: Financial Exploitation</a:t>
            </a:r>
          </a:p>
        </p:txBody>
      </p:sp>
      <p:sp>
        <p:nvSpPr>
          <p:cNvPr id="4" name="Footer Placeholder 3"/>
          <p:cNvSpPr>
            <a:spLocks noGrp="1"/>
          </p:cNvSpPr>
          <p:nvPr>
            <p:ph type="ftr" sz="quarter" idx="2"/>
          </p:nvPr>
        </p:nvSpPr>
        <p:spPr>
          <a:xfrm>
            <a:off x="0" y="9119474"/>
            <a:ext cx="5283200" cy="480060"/>
          </a:xfrm>
          <a:prstGeom prst="rect">
            <a:avLst/>
          </a:prstGeom>
        </p:spPr>
        <p:txBody>
          <a:bodyPr vert="horz" lIns="96645" tIns="48324" rIns="96645" bIns="48324" rtlCol="0" anchor="b"/>
          <a:lstStyle>
            <a:lvl1pPr algn="l">
              <a:defRPr sz="1300"/>
            </a:lvl1pPr>
          </a:lstStyle>
          <a:p>
            <a:r>
              <a:rPr lang="en-US" dirty="0">
                <a:latin typeface="Tw Cen MT" pitchFamily="34" charset="0"/>
              </a:rPr>
              <a:t>Elder Abuse Training for Law Enforcement. OVW, FLETC, NCALL (2012)</a:t>
            </a:r>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45" tIns="48324" rIns="96645" bIns="48324" rtlCol="0" anchor="b"/>
          <a:lstStyle>
            <a:lvl1pPr algn="r">
              <a:defRPr sz="1300"/>
            </a:lvl1pPr>
          </a:lstStyle>
          <a:p>
            <a:fld id="{4BA9AB0D-338B-4667-B4E7-6F6A2229565B}" type="slidenum">
              <a:rPr lang="en-US" smtClean="0">
                <a:latin typeface="Tw Cen MT" pitchFamily="34" charset="0"/>
              </a:rPr>
              <a:pPr/>
              <a:t>‹#›</a:t>
            </a:fld>
            <a:endParaRPr lang="en-US" dirty="0">
              <a:latin typeface="Tw Cen MT" pitchFamily="34" charset="0"/>
            </a:endParaRPr>
          </a:p>
        </p:txBody>
      </p:sp>
    </p:spTree>
    <p:extLst>
      <p:ext uri="{BB962C8B-B14F-4D97-AF65-F5344CB8AC3E}">
        <p14:creationId xmlns:p14="http://schemas.microsoft.com/office/powerpoint/2010/main" val="109633808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45" tIns="48324" rIns="96645" bIns="48324" rtlCol="0"/>
          <a:lstStyle>
            <a:lvl1pPr algn="l">
              <a:defRPr sz="1300"/>
            </a:lvl1pPr>
          </a:lstStyle>
          <a:p>
            <a:r>
              <a:rPr lang="en-US"/>
              <a:t>Module 5: Financial Exploitation</a:t>
            </a:r>
          </a:p>
        </p:txBody>
      </p:sp>
      <p:sp>
        <p:nvSpPr>
          <p:cNvPr id="3" name="Date Placeholder 2"/>
          <p:cNvSpPr>
            <a:spLocks noGrp="1"/>
          </p:cNvSpPr>
          <p:nvPr>
            <p:ph type="dt" idx="1"/>
          </p:nvPr>
        </p:nvSpPr>
        <p:spPr>
          <a:xfrm>
            <a:off x="4143588" y="0"/>
            <a:ext cx="3169920" cy="480060"/>
          </a:xfrm>
          <a:prstGeom prst="rect">
            <a:avLst/>
          </a:prstGeom>
        </p:spPr>
        <p:txBody>
          <a:bodyPr vert="horz" lIns="96645" tIns="48324" rIns="96645" bIns="48324" rtlCol="0"/>
          <a:lstStyle>
            <a:lvl1pPr algn="r">
              <a:defRPr sz="1300"/>
            </a:lvl1pPr>
          </a:lstStyle>
          <a:p>
            <a:fld id="{A6FFE533-4579-4D4D-AEF9-6867B666E8B9}" type="datetimeFigureOut">
              <a:rPr lang="en-US" smtClean="0"/>
              <a:pPr/>
              <a:t>5/6/2022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5" tIns="48324" rIns="96645"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5" tIns="48324" rIns="96645"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45" tIns="48324" rIns="96645" bIns="48324" rtlCol="0" anchor="b"/>
          <a:lstStyle>
            <a:lvl1pPr algn="l">
              <a:defRPr sz="1300"/>
            </a:lvl1pPr>
          </a:lstStyle>
          <a:p>
            <a:r>
              <a:rPr lang="en-US"/>
              <a:t>Elder Abuse Training for Law Enforcement. OVW, FLETC, NCALL (2012)</a:t>
            </a:r>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45" tIns="48324" rIns="96645" bIns="48324" rtlCol="0" anchor="b"/>
          <a:lstStyle>
            <a:lvl1pPr algn="r">
              <a:defRPr sz="1300"/>
            </a:lvl1pPr>
          </a:lstStyle>
          <a:p>
            <a:fld id="{5E446E01-16D8-48D7-B613-CD2B2B8452A4}" type="slidenum">
              <a:rPr lang="en-US" smtClean="0"/>
              <a:pPr/>
              <a:t>‹#›</a:t>
            </a:fld>
            <a:endParaRPr lang="en-US"/>
          </a:p>
        </p:txBody>
      </p:sp>
    </p:spTree>
    <p:extLst>
      <p:ext uri="{BB962C8B-B14F-4D97-AF65-F5344CB8AC3E}">
        <p14:creationId xmlns:p14="http://schemas.microsoft.com/office/powerpoint/2010/main" val="395141388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446E01-16D8-48D7-B613-CD2B2B8452A4}" type="slidenum">
              <a:rPr lang="en-US" smtClean="0"/>
              <a:pPr/>
              <a:t>1</a:t>
            </a:fld>
            <a:endParaRPr lang="en-US"/>
          </a:p>
        </p:txBody>
      </p:sp>
      <p:sp>
        <p:nvSpPr>
          <p:cNvPr id="5" name="Footer Placeholder 4"/>
          <p:cNvSpPr>
            <a:spLocks noGrp="1"/>
          </p:cNvSpPr>
          <p:nvPr>
            <p:ph type="ftr" sz="quarter" idx="11"/>
          </p:nvPr>
        </p:nvSpPr>
        <p:spPr/>
        <p:txBody>
          <a:bodyPr/>
          <a:lstStyle/>
          <a:p>
            <a:r>
              <a:rPr lang="en-US"/>
              <a:t>Elder Abuse Training for Law Enforcement. OVW, FLETC, NCALL (2012)</a:t>
            </a:r>
          </a:p>
        </p:txBody>
      </p:sp>
      <p:sp>
        <p:nvSpPr>
          <p:cNvPr id="6" name="Header Placeholder 5"/>
          <p:cNvSpPr>
            <a:spLocks noGrp="1"/>
          </p:cNvSpPr>
          <p:nvPr>
            <p:ph type="hdr" sz="quarter" idx="12"/>
          </p:nvPr>
        </p:nvSpPr>
        <p:spPr/>
        <p:txBody>
          <a:bodyPr/>
          <a:lstStyle/>
          <a:p>
            <a:r>
              <a:rPr lang="en-US"/>
              <a:t>Module 5: Financial Exploitation</a:t>
            </a:r>
          </a:p>
        </p:txBody>
      </p:sp>
    </p:spTree>
    <p:extLst>
      <p:ext uri="{BB962C8B-B14F-4D97-AF65-F5344CB8AC3E}">
        <p14:creationId xmlns:p14="http://schemas.microsoft.com/office/powerpoint/2010/main" val="315948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Module 5: Financial Exploitation</a:t>
            </a:r>
          </a:p>
        </p:txBody>
      </p:sp>
      <p:sp>
        <p:nvSpPr>
          <p:cNvPr id="5" name="Footer Placeholder 4"/>
          <p:cNvSpPr>
            <a:spLocks noGrp="1"/>
          </p:cNvSpPr>
          <p:nvPr>
            <p:ph type="ftr" sz="quarter" idx="11"/>
          </p:nvPr>
        </p:nvSpPr>
        <p:spPr/>
        <p:txBody>
          <a:bodyPr/>
          <a:lstStyle/>
          <a:p>
            <a:r>
              <a:rPr lang="en-US"/>
              <a:t>Elder Abuse Training for Law Enforcement. OVW, FLETC, NCALL (2012)</a:t>
            </a:r>
          </a:p>
        </p:txBody>
      </p:sp>
      <p:sp>
        <p:nvSpPr>
          <p:cNvPr id="6" name="Slide Number Placeholder 5"/>
          <p:cNvSpPr>
            <a:spLocks noGrp="1"/>
          </p:cNvSpPr>
          <p:nvPr>
            <p:ph type="sldNum" sz="quarter" idx="12"/>
          </p:nvPr>
        </p:nvSpPr>
        <p:spPr/>
        <p:txBody>
          <a:bodyPr/>
          <a:lstStyle/>
          <a:p>
            <a:fld id="{5E446E01-16D8-48D7-B613-CD2B2B8452A4}" type="slidenum">
              <a:rPr lang="en-US" smtClean="0"/>
              <a:pPr/>
              <a:t>2</a:t>
            </a:fld>
            <a:endParaRPr lang="en-US"/>
          </a:p>
        </p:txBody>
      </p:sp>
    </p:spTree>
    <p:extLst>
      <p:ext uri="{BB962C8B-B14F-4D97-AF65-F5344CB8AC3E}">
        <p14:creationId xmlns:p14="http://schemas.microsoft.com/office/powerpoint/2010/main" val="315388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r>
              <a:rPr lang="en-US">
                <a:solidFill>
                  <a:prstClr val="black"/>
                </a:solidFill>
              </a:rPr>
              <a:t>9.</a:t>
            </a:r>
            <a:fld id="{E0BAE927-BE40-44D8-A7AC-2CCB425FD322}" type="slidenum">
              <a:rPr lang="en-US" smtClean="0">
                <a:solidFill>
                  <a:prstClr val="black"/>
                </a:solidFill>
              </a:rPr>
              <a:pPr/>
              <a:t>3</a:t>
            </a:fld>
            <a:endParaRPr lang="en-US">
              <a:solidFill>
                <a:prstClr val="black"/>
              </a:solidFill>
            </a:endParaRPr>
          </a:p>
        </p:txBody>
      </p:sp>
      <p:sp>
        <p:nvSpPr>
          <p:cNvPr id="31747" name="Rectangle 6"/>
          <p:cNvSpPr>
            <a:spLocks noGrp="1" noChangeArrowheads="1"/>
          </p:cNvSpPr>
          <p:nvPr>
            <p:ph type="ftr" sz="quarter" idx="4"/>
          </p:nvPr>
        </p:nvSpPr>
        <p:spPr>
          <a:noFill/>
        </p:spPr>
        <p:txBody>
          <a:bodyPr/>
          <a:lstStyle/>
          <a:p>
            <a:r>
              <a:rPr lang="en-US">
                <a:solidFill>
                  <a:prstClr val="black"/>
                </a:solidFill>
              </a:rPr>
              <a:t>Elder Abuse Training for Law Enforcement. OVW, FLETC, NCALL (2012)</a:t>
            </a:r>
          </a:p>
        </p:txBody>
      </p:sp>
      <p:sp>
        <p:nvSpPr>
          <p:cNvPr id="31748" name="Rectangle 2"/>
          <p:cNvSpPr>
            <a:spLocks noGrp="1" noRot="1" noChangeAspect="1" noChangeArrowheads="1" noTextEdit="1"/>
          </p:cNvSpPr>
          <p:nvPr>
            <p:ph type="sldImg"/>
          </p:nvPr>
        </p:nvSpPr>
        <p:spPr>
          <a:xfrm>
            <a:off x="1296988" y="708025"/>
            <a:ext cx="4802187" cy="3600450"/>
          </a:xfrm>
          <a:ln/>
        </p:spPr>
      </p:sp>
      <p:sp>
        <p:nvSpPr>
          <p:cNvPr id="31749" name="Rectangle 3"/>
          <p:cNvSpPr>
            <a:spLocks noGrp="1" noChangeArrowheads="1"/>
          </p:cNvSpPr>
          <p:nvPr>
            <p:ph type="body" idx="1"/>
          </p:nvPr>
        </p:nvSpPr>
        <p:spPr>
          <a:noFill/>
          <a:ln/>
        </p:spPr>
        <p:txBody>
          <a:bodyPr/>
          <a:lstStyle/>
          <a:p>
            <a:endParaRPr lang="en-US" b="1" dirty="0"/>
          </a:p>
        </p:txBody>
      </p:sp>
      <p:sp>
        <p:nvSpPr>
          <p:cNvPr id="6" name="Header Placeholder 5"/>
          <p:cNvSpPr>
            <a:spLocks noGrp="1"/>
          </p:cNvSpPr>
          <p:nvPr>
            <p:ph type="hdr" sz="quarter" idx="10"/>
          </p:nvPr>
        </p:nvSpPr>
        <p:spPr/>
        <p:txBody>
          <a:bodyPr/>
          <a:lstStyle/>
          <a:p>
            <a:r>
              <a:rPr lang="en-US"/>
              <a:t>Module 5: Financial Exploitation</a:t>
            </a:r>
          </a:p>
        </p:txBody>
      </p:sp>
    </p:spTree>
    <p:extLst>
      <p:ext uri="{BB962C8B-B14F-4D97-AF65-F5344CB8AC3E}">
        <p14:creationId xmlns:p14="http://schemas.microsoft.com/office/powerpoint/2010/main" val="34323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r>
              <a:rPr lang="en-US">
                <a:latin typeface="Arial" pitchFamily="34" charset="0"/>
              </a:rPr>
              <a:t>10.</a:t>
            </a:r>
            <a:fld id="{DA685361-D266-4E37-8831-849D168CE1BA}" type="slidenum">
              <a:rPr lang="en-US">
                <a:latin typeface="Arial" pitchFamily="34" charset="0"/>
              </a:rPr>
              <a:pPr/>
              <a:t>44</a:t>
            </a:fld>
            <a:endParaRPr lang="en-US">
              <a:latin typeface="Arial"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en-US" dirty="0">
              <a:latin typeface="Arial" pitchFamily="34" charset="0"/>
            </a:endParaRPr>
          </a:p>
        </p:txBody>
      </p:sp>
      <p:sp>
        <p:nvSpPr>
          <p:cNvPr id="5" name="Footer Placeholder 4"/>
          <p:cNvSpPr>
            <a:spLocks noGrp="1"/>
          </p:cNvSpPr>
          <p:nvPr>
            <p:ph type="ftr" sz="quarter" idx="10"/>
          </p:nvPr>
        </p:nvSpPr>
        <p:spPr/>
        <p:txBody>
          <a:bodyPr/>
          <a:lstStyle/>
          <a:p>
            <a:r>
              <a:rPr lang="en-US"/>
              <a:t>Elder Abuse Training for Law Enforcement. OVW, FLETC, NCALL (2012)</a:t>
            </a:r>
          </a:p>
        </p:txBody>
      </p:sp>
      <p:sp>
        <p:nvSpPr>
          <p:cNvPr id="6" name="Header Placeholder 5"/>
          <p:cNvSpPr>
            <a:spLocks noGrp="1"/>
          </p:cNvSpPr>
          <p:nvPr>
            <p:ph type="hdr" sz="quarter" idx="11"/>
          </p:nvPr>
        </p:nvSpPr>
        <p:spPr/>
        <p:txBody>
          <a:bodyPr/>
          <a:lstStyle/>
          <a:p>
            <a:r>
              <a:rPr lang="en-US"/>
              <a:t>Module 5: Financial Exploitation</a:t>
            </a:r>
          </a:p>
        </p:txBody>
      </p:sp>
    </p:spTree>
    <p:extLst>
      <p:ext uri="{BB962C8B-B14F-4D97-AF65-F5344CB8AC3E}">
        <p14:creationId xmlns:p14="http://schemas.microsoft.com/office/powerpoint/2010/main" val="2497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January 2012</a:t>
            </a:r>
          </a:p>
        </p:txBody>
      </p:sp>
      <p:sp>
        <p:nvSpPr>
          <p:cNvPr id="5" name="Footer Placeholder 4"/>
          <p:cNvSpPr>
            <a:spLocks noGrp="1"/>
          </p:cNvSpPr>
          <p:nvPr>
            <p:ph type="ftr" sz="quarter" idx="11"/>
          </p:nvPr>
        </p:nvSpPr>
        <p:spPr/>
        <p:txBody>
          <a:bodyPr/>
          <a:lstStyle>
            <a:lvl1pPr>
              <a:defRPr/>
            </a:lvl1pPr>
          </a:lstStyle>
          <a:p>
            <a:r>
              <a:rPr lang="en-US"/>
              <a:t>James B. Sibley, Deputy Attorney General</a:t>
            </a:r>
          </a:p>
        </p:txBody>
      </p:sp>
      <p:sp>
        <p:nvSpPr>
          <p:cNvPr id="6"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2012</a:t>
            </a:r>
          </a:p>
        </p:txBody>
      </p:sp>
      <p:sp>
        <p:nvSpPr>
          <p:cNvPr id="3" name="Footer Placeholder 2"/>
          <p:cNvSpPr>
            <a:spLocks noGrp="1"/>
          </p:cNvSpPr>
          <p:nvPr>
            <p:ph type="ftr" sz="quarter" idx="11"/>
          </p:nvPr>
        </p:nvSpPr>
        <p:spPr/>
        <p:txBody>
          <a:bodyPr/>
          <a:lstStyle/>
          <a:p>
            <a:r>
              <a:rPr lang="en-US"/>
              <a:t>James B. Sibley, Deputy Attorney General</a:t>
            </a:r>
          </a:p>
        </p:txBody>
      </p:sp>
      <p:sp>
        <p:nvSpPr>
          <p:cNvPr id="4" name="Slide Number Placeholder 3"/>
          <p:cNvSpPr>
            <a:spLocks noGrp="1"/>
          </p:cNvSpPr>
          <p:nvPr>
            <p:ph type="sldNum" sz="quarter" idx="12"/>
          </p:nvPr>
        </p:nvSpPr>
        <p:spPr/>
        <p:txBody>
          <a:bodyPr/>
          <a:lstStyle/>
          <a:p>
            <a:fld id="{46327F98-B6D6-4CE4-B861-883A8D579072}"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a:t>January 2012</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solidFill>
                  <a:schemeClr val="tx1"/>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lvl1pPr algn="r">
              <a:defRPr>
                <a:latin typeface="+mj-lt"/>
              </a:defRPr>
            </a:lvl1pPr>
          </a:lstStyle>
          <a:p>
            <a:pPr>
              <a:defRPr/>
            </a:pPr>
            <a:r>
              <a:rPr lang="en-US"/>
              <a:t>January 2012</a:t>
            </a:r>
          </a:p>
        </p:txBody>
      </p:sp>
      <p:sp>
        <p:nvSpPr>
          <p:cNvPr id="5" name="Footer Placeholder 4"/>
          <p:cNvSpPr>
            <a:spLocks noGrp="1"/>
          </p:cNvSpPr>
          <p:nvPr>
            <p:ph type="ftr" sz="quarter" idx="11"/>
          </p:nvPr>
        </p:nvSpPr>
        <p:spPr/>
        <p:txBody>
          <a:bodyPr/>
          <a:lstStyle>
            <a:lvl1pPr algn="l">
              <a:defRPr sz="1200">
                <a:solidFill>
                  <a:schemeClr val="tx1">
                    <a:lumMod val="65000"/>
                    <a:lumOff val="35000"/>
                  </a:schemeClr>
                </a:solidFill>
                <a:latin typeface="+mj-lt"/>
              </a:defRPr>
            </a:lvl1pPr>
          </a:lstStyle>
          <a:p>
            <a:pPr>
              <a:defRPr/>
            </a:pPr>
            <a:r>
              <a:rPr lang="en-US"/>
              <a:t>James B. Sibley, Deputy Attorney General</a:t>
            </a:r>
            <a:endParaRPr lang="en-US" dirty="0"/>
          </a:p>
        </p:txBody>
      </p:sp>
      <p:sp>
        <p:nvSpPr>
          <p:cNvPr id="6" name="Slide Number Placeholder 5"/>
          <p:cNvSpPr>
            <a:spLocks noGrp="1"/>
          </p:cNvSpPr>
          <p:nvPr>
            <p:ph type="sldNum" sz="quarter" idx="12"/>
          </p:nvPr>
        </p:nvSpPr>
        <p:spPr/>
        <p:txBody>
          <a:bodyPr>
            <a:noAutofit/>
          </a:bodyPr>
          <a:lstStyle>
            <a:lvl1pPr>
              <a:defRPr sz="1200" baseline="0">
                <a:solidFill>
                  <a:srgbClr val="FFFFFF"/>
                </a:solidFill>
                <a:latin typeface="Tw Cen MT" pitchFamily="34" charset="0"/>
              </a:defRPr>
            </a:lvl1pPr>
          </a:lstStyle>
          <a:p>
            <a:pPr>
              <a:defRPr/>
            </a:pPr>
            <a:r>
              <a:rPr lang="en-US" dirty="0"/>
              <a:t>5.</a:t>
            </a:r>
            <a:fld id="{BBB168B3-B74C-4EFC-871A-F9265474751D}"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lvl2pPr>
              <a:buFont typeface="Wingdings" pitchFamily="2" charset="2"/>
              <a:buChar cha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r>
              <a:rPr lang="en-US"/>
              <a:t>January 2012</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r>
              <a:rPr lang="en-US" dirty="0"/>
              <a:t>5.</a:t>
            </a:r>
            <a:fld id="{05AAB933-916A-4812-8D22-5C777A5EDAF0}" type="slidenum">
              <a:rPr lang="en-US" smtClean="0"/>
              <a:pPr>
                <a:defRPr/>
              </a:pPr>
              <a:t>‹#›</a:t>
            </a:fld>
            <a:endParaRPr lang="en-US" dirty="0"/>
          </a:p>
        </p:txBody>
      </p:sp>
      <p:sp>
        <p:nvSpPr>
          <p:cNvPr id="14" name="Footer Placeholder 13"/>
          <p:cNvSpPr>
            <a:spLocks noGrp="1"/>
          </p:cNvSpPr>
          <p:nvPr>
            <p:ph type="ftr" sz="quarter" idx="12"/>
          </p:nvPr>
        </p:nvSpPr>
        <p:spPr/>
        <p:txBody>
          <a:bodyPr/>
          <a:lstStyle>
            <a:lvl1pPr>
              <a:defRPr sz="1200">
                <a:solidFill>
                  <a:schemeClr val="tx1">
                    <a:lumMod val="65000"/>
                    <a:lumOff val="35000"/>
                  </a:schemeClr>
                </a:solidFill>
              </a:defRPr>
            </a:lvl1pPr>
          </a:lstStyle>
          <a:p>
            <a:pPr algn="l">
              <a:defRPr/>
            </a:pPr>
            <a:r>
              <a:rPr lang="en-US"/>
              <a:t>James B. Sibley, Deputy Attorney General</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r>
              <a:rPr lang="en-US"/>
              <a:t>January 2012</a:t>
            </a:r>
          </a:p>
        </p:txBody>
      </p:sp>
      <p:sp>
        <p:nvSpPr>
          <p:cNvPr id="10" name="Slide Number Placeholder 9"/>
          <p:cNvSpPr>
            <a:spLocks noGrp="1"/>
          </p:cNvSpPr>
          <p:nvPr>
            <p:ph type="sldNum" sz="quarter" idx="16"/>
          </p:nvPr>
        </p:nvSpPr>
        <p:spPr/>
        <p:txBody>
          <a:bodyPr rtlCol="0">
            <a:noAutofit/>
          </a:bodyPr>
          <a:lstStyle>
            <a:lvl1pPr>
              <a:defRPr sz="1200"/>
            </a:lvl1pPr>
          </a:lstStyle>
          <a:p>
            <a:pPr>
              <a:defRPr/>
            </a:pPr>
            <a:r>
              <a:rPr lang="en-US" dirty="0"/>
              <a:t>5.</a:t>
            </a:r>
            <a:fld id="{68F823D1-9052-44B4-BE17-EC8E1561196E}"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lvl1pPr>
              <a:defRPr sz="1200">
                <a:solidFill>
                  <a:schemeClr val="tx1">
                    <a:lumMod val="65000"/>
                    <a:lumOff val="35000"/>
                  </a:schemeClr>
                </a:solidFill>
              </a:defRPr>
            </a:lvl1pPr>
          </a:lstStyle>
          <a:p>
            <a:pPr algn="l">
              <a:defRPr/>
            </a:pPr>
            <a:r>
              <a:rPr lang="en-US"/>
              <a:t>James B. Sibley, Deputy Attorney General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r>
              <a:rPr lang="en-US"/>
              <a:t>January 2012</a:t>
            </a:r>
          </a:p>
        </p:txBody>
      </p:sp>
      <p:sp>
        <p:nvSpPr>
          <p:cNvPr id="12" name="Slide Number Placeholder 11"/>
          <p:cNvSpPr>
            <a:spLocks noGrp="1"/>
          </p:cNvSpPr>
          <p:nvPr>
            <p:ph type="sldNum" sz="quarter" idx="16"/>
          </p:nvPr>
        </p:nvSpPr>
        <p:spPr/>
        <p:txBody>
          <a:bodyPr rtlCol="0"/>
          <a:lstStyle/>
          <a:p>
            <a:pPr>
              <a:defRPr/>
            </a:pPr>
            <a:fld id="{AF928298-EB90-4CE0-8138-9B0D26D6A85C}"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r>
              <a:rPr lang="en-US"/>
              <a:t>James B. Sibley, Deputy Attorney General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r>
              <a:rPr lang="en-US"/>
              <a:t>January 2012</a:t>
            </a:r>
          </a:p>
        </p:txBody>
      </p:sp>
      <p:sp>
        <p:nvSpPr>
          <p:cNvPr id="4" name="Footer Placeholder 3"/>
          <p:cNvSpPr>
            <a:spLocks noGrp="1"/>
          </p:cNvSpPr>
          <p:nvPr>
            <p:ph type="ftr" sz="quarter" idx="11"/>
          </p:nvPr>
        </p:nvSpPr>
        <p:spPr/>
        <p:txBody>
          <a:bodyPr/>
          <a:lstStyle/>
          <a:p>
            <a:pPr>
              <a:defRPr/>
            </a:pPr>
            <a:r>
              <a:rPr lang="en-US"/>
              <a:t>James B. Sibley, Deputy Attorney General</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DBACA08-402D-43DC-B14B-C8E6D4AD274C}" type="slidenum">
              <a:rPr lang="en-US" smtClean="0"/>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January 2012</a:t>
            </a:r>
          </a:p>
        </p:txBody>
      </p:sp>
      <p:sp>
        <p:nvSpPr>
          <p:cNvPr id="3" name="Footer Placeholder 2"/>
          <p:cNvSpPr>
            <a:spLocks noGrp="1"/>
          </p:cNvSpPr>
          <p:nvPr>
            <p:ph type="ftr" sz="quarter" idx="11"/>
          </p:nvPr>
        </p:nvSpPr>
        <p:spPr/>
        <p:txBody>
          <a:bodyPr/>
          <a:lstStyle/>
          <a:p>
            <a:pPr>
              <a:defRPr/>
            </a:pPr>
            <a:r>
              <a:rPr lang="en-US"/>
              <a:t>James B. Sibley, Deputy Attorney General</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FD030E-0E0B-469B-84D8-AC2DFF762130}" type="slidenum">
              <a:rPr lang="en-US" smtClean="0"/>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r>
              <a:rPr lang="en-US"/>
              <a:t>January 2012</a:t>
            </a:r>
          </a:p>
        </p:txBody>
      </p:sp>
      <p:sp>
        <p:nvSpPr>
          <p:cNvPr id="6" name="Footer Placeholder 5"/>
          <p:cNvSpPr>
            <a:spLocks noGrp="1"/>
          </p:cNvSpPr>
          <p:nvPr>
            <p:ph type="ftr" sz="quarter" idx="11"/>
          </p:nvPr>
        </p:nvSpPr>
        <p:spPr/>
        <p:txBody>
          <a:bodyPr/>
          <a:lstStyle/>
          <a:p>
            <a:pPr>
              <a:defRPr/>
            </a:pPr>
            <a:r>
              <a:rPr lang="en-US"/>
              <a:t>James B. Sibley, Deputy Attorney General</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2BE316E-D848-4375-A112-6552F1702905}"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a:t>January 2012</a:t>
            </a: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8F0BF9EF-52BC-4DC8-BD76-3A28A8D10579}"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US"/>
              <a:t>James B. Sibley, Deputy Attorney General</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January 2012</a:t>
            </a:r>
          </a:p>
        </p:txBody>
      </p:sp>
      <p:sp>
        <p:nvSpPr>
          <p:cNvPr id="5" name="Footer Placeholder 4"/>
          <p:cNvSpPr>
            <a:spLocks noGrp="1"/>
          </p:cNvSpPr>
          <p:nvPr>
            <p:ph type="ftr" sz="quarter" idx="11"/>
          </p:nvPr>
        </p:nvSpPr>
        <p:spPr/>
        <p:txBody>
          <a:bodyPr/>
          <a:lstStyle>
            <a:lvl1pPr>
              <a:defRPr/>
            </a:lvl1pPr>
          </a:lstStyle>
          <a:p>
            <a:r>
              <a:rPr lang="en-US"/>
              <a:t>James B. Sibley, Deputy Attorney General</a:t>
            </a:r>
          </a:p>
        </p:txBody>
      </p:sp>
      <p:sp>
        <p:nvSpPr>
          <p:cNvPr id="6"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en-US"/>
              <a:t>January 2012</a:t>
            </a:r>
          </a:p>
        </p:txBody>
      </p:sp>
      <p:sp>
        <p:nvSpPr>
          <p:cNvPr id="5" name="Footer Placeholder 4"/>
          <p:cNvSpPr>
            <a:spLocks noGrp="1"/>
          </p:cNvSpPr>
          <p:nvPr>
            <p:ph type="ftr" sz="quarter" idx="11"/>
          </p:nvPr>
        </p:nvSpPr>
        <p:spPr/>
        <p:txBody>
          <a:bodyPr/>
          <a:lstStyle/>
          <a:p>
            <a:pPr>
              <a:defRPr/>
            </a:pPr>
            <a:r>
              <a:rPr lang="en-US"/>
              <a:t>James B. Sibley, Deputy Attorney General</a:t>
            </a:r>
          </a:p>
        </p:txBody>
      </p:sp>
      <p:sp>
        <p:nvSpPr>
          <p:cNvPr id="6" name="Slide Number Placeholder 5"/>
          <p:cNvSpPr>
            <a:spLocks noGrp="1"/>
          </p:cNvSpPr>
          <p:nvPr>
            <p:ph type="sldNum" sz="quarter" idx="12"/>
          </p:nvPr>
        </p:nvSpPr>
        <p:spPr/>
        <p:txBody>
          <a:bodyPr/>
          <a:lstStyle/>
          <a:p>
            <a:pPr>
              <a:defRPr/>
            </a:pPr>
            <a:fld id="{4330F8F6-CC60-456A-B520-97350730B7D0}"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r>
              <a:rPr lang="en-US"/>
              <a:t>January 2012</a:t>
            </a:r>
          </a:p>
        </p:txBody>
      </p:sp>
      <p:sp>
        <p:nvSpPr>
          <p:cNvPr id="5" name="Footer Placeholder 4"/>
          <p:cNvSpPr>
            <a:spLocks noGrp="1"/>
          </p:cNvSpPr>
          <p:nvPr>
            <p:ph type="ftr" sz="quarter" idx="11"/>
          </p:nvPr>
        </p:nvSpPr>
        <p:spPr>
          <a:xfrm>
            <a:off x="457201" y="6248207"/>
            <a:ext cx="5573483" cy="365125"/>
          </a:xfrm>
        </p:spPr>
        <p:txBody>
          <a:bodyPr/>
          <a:lstStyle/>
          <a:p>
            <a:pPr>
              <a:defRPr/>
            </a:pPr>
            <a:r>
              <a:rPr lang="en-US"/>
              <a:t>James B. Sibley, Deputy Attorney General</a:t>
            </a: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F0297F85-3B5C-45D9-8FB0-4D8498B0FD07}"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January 2012</a:t>
            </a:r>
          </a:p>
        </p:txBody>
      </p:sp>
      <p:sp>
        <p:nvSpPr>
          <p:cNvPr id="5" name="Footer Placeholder 4"/>
          <p:cNvSpPr>
            <a:spLocks noGrp="1"/>
          </p:cNvSpPr>
          <p:nvPr>
            <p:ph type="ftr" sz="quarter" idx="11"/>
          </p:nvPr>
        </p:nvSpPr>
        <p:spPr/>
        <p:txBody>
          <a:bodyPr/>
          <a:lstStyle>
            <a:lvl1pPr>
              <a:defRPr/>
            </a:lvl1pPr>
          </a:lstStyle>
          <a:p>
            <a:r>
              <a:rPr lang="en-US"/>
              <a:t>James B. Sibley, Deputy Attorney General</a:t>
            </a:r>
          </a:p>
        </p:txBody>
      </p:sp>
      <p:sp>
        <p:nvSpPr>
          <p:cNvPr id="6"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t>January 2012</a:t>
            </a:r>
          </a:p>
        </p:txBody>
      </p:sp>
      <p:sp>
        <p:nvSpPr>
          <p:cNvPr id="6" name="Footer Placeholder 4"/>
          <p:cNvSpPr>
            <a:spLocks noGrp="1"/>
          </p:cNvSpPr>
          <p:nvPr>
            <p:ph type="ftr" sz="quarter" idx="11"/>
          </p:nvPr>
        </p:nvSpPr>
        <p:spPr/>
        <p:txBody>
          <a:bodyPr/>
          <a:lstStyle>
            <a:lvl1pPr>
              <a:defRPr/>
            </a:lvl1pPr>
          </a:lstStyle>
          <a:p>
            <a:r>
              <a:rPr lang="en-US"/>
              <a:t>James B. Sibley, Deputy Attorney General</a:t>
            </a:r>
          </a:p>
        </p:txBody>
      </p:sp>
      <p:sp>
        <p:nvSpPr>
          <p:cNvPr id="7"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t>January 2012</a:t>
            </a:r>
          </a:p>
        </p:txBody>
      </p:sp>
      <p:sp>
        <p:nvSpPr>
          <p:cNvPr id="8" name="Footer Placeholder 4"/>
          <p:cNvSpPr>
            <a:spLocks noGrp="1"/>
          </p:cNvSpPr>
          <p:nvPr>
            <p:ph type="ftr" sz="quarter" idx="11"/>
          </p:nvPr>
        </p:nvSpPr>
        <p:spPr/>
        <p:txBody>
          <a:bodyPr/>
          <a:lstStyle>
            <a:lvl1pPr>
              <a:defRPr/>
            </a:lvl1pPr>
          </a:lstStyle>
          <a:p>
            <a:r>
              <a:rPr lang="en-US"/>
              <a:t>James B. Sibley, Deputy Attorney General</a:t>
            </a:r>
          </a:p>
        </p:txBody>
      </p:sp>
      <p:sp>
        <p:nvSpPr>
          <p:cNvPr id="9"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January 2012</a:t>
            </a:r>
          </a:p>
        </p:txBody>
      </p:sp>
      <p:sp>
        <p:nvSpPr>
          <p:cNvPr id="6" name="Footer Placeholder 4"/>
          <p:cNvSpPr>
            <a:spLocks noGrp="1"/>
          </p:cNvSpPr>
          <p:nvPr>
            <p:ph type="ftr" sz="quarter" idx="11"/>
          </p:nvPr>
        </p:nvSpPr>
        <p:spPr/>
        <p:txBody>
          <a:bodyPr/>
          <a:lstStyle>
            <a:lvl1pPr>
              <a:defRPr/>
            </a:lvl1pPr>
          </a:lstStyle>
          <a:p>
            <a:r>
              <a:rPr lang="en-US"/>
              <a:t>James B. Sibley, Deputy Attorney General</a:t>
            </a:r>
          </a:p>
        </p:txBody>
      </p:sp>
      <p:sp>
        <p:nvSpPr>
          <p:cNvPr id="7"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January 2012</a:t>
            </a:r>
          </a:p>
        </p:txBody>
      </p:sp>
      <p:sp>
        <p:nvSpPr>
          <p:cNvPr id="6" name="Footer Placeholder 4"/>
          <p:cNvSpPr>
            <a:spLocks noGrp="1"/>
          </p:cNvSpPr>
          <p:nvPr>
            <p:ph type="ftr" sz="quarter" idx="11"/>
          </p:nvPr>
        </p:nvSpPr>
        <p:spPr/>
        <p:txBody>
          <a:bodyPr/>
          <a:lstStyle>
            <a:lvl1pPr>
              <a:defRPr/>
            </a:lvl1pPr>
          </a:lstStyle>
          <a:p>
            <a:r>
              <a:rPr lang="en-US"/>
              <a:t>James B. Sibley, Deputy Attorney General</a:t>
            </a:r>
          </a:p>
        </p:txBody>
      </p:sp>
      <p:sp>
        <p:nvSpPr>
          <p:cNvPr id="7"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January 2012</a:t>
            </a:r>
          </a:p>
        </p:txBody>
      </p:sp>
      <p:sp>
        <p:nvSpPr>
          <p:cNvPr id="5" name="Footer Placeholder 4"/>
          <p:cNvSpPr>
            <a:spLocks noGrp="1"/>
          </p:cNvSpPr>
          <p:nvPr>
            <p:ph type="ftr" sz="quarter" idx="11"/>
          </p:nvPr>
        </p:nvSpPr>
        <p:spPr/>
        <p:txBody>
          <a:bodyPr/>
          <a:lstStyle>
            <a:lvl1pPr>
              <a:defRPr/>
            </a:lvl1pPr>
          </a:lstStyle>
          <a:p>
            <a:r>
              <a:rPr lang="en-US"/>
              <a:t>James B. Sibley, Deputy Attorney General</a:t>
            </a:r>
          </a:p>
        </p:txBody>
      </p:sp>
      <p:sp>
        <p:nvSpPr>
          <p:cNvPr id="6"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January 2012</a:t>
            </a:r>
          </a:p>
        </p:txBody>
      </p:sp>
      <p:sp>
        <p:nvSpPr>
          <p:cNvPr id="5" name="Footer Placeholder 4"/>
          <p:cNvSpPr>
            <a:spLocks noGrp="1"/>
          </p:cNvSpPr>
          <p:nvPr>
            <p:ph type="ftr" sz="quarter" idx="11"/>
          </p:nvPr>
        </p:nvSpPr>
        <p:spPr/>
        <p:txBody>
          <a:bodyPr/>
          <a:lstStyle>
            <a:lvl1pPr>
              <a:defRPr/>
            </a:lvl1pPr>
          </a:lstStyle>
          <a:p>
            <a:r>
              <a:rPr lang="en-US"/>
              <a:t>James B. Sibley, Deputy Attorney General</a:t>
            </a:r>
          </a:p>
        </p:txBody>
      </p:sp>
      <p:sp>
        <p:nvSpPr>
          <p:cNvPr id="6" name="Slide Number Placeholder 5"/>
          <p:cNvSpPr>
            <a:spLocks noGrp="1"/>
          </p:cNvSpPr>
          <p:nvPr>
            <p:ph type="sldNum" sz="quarter" idx="12"/>
          </p:nvPr>
        </p:nvSpPr>
        <p:spPr/>
        <p:txBody>
          <a:bodyPr/>
          <a:lstStyle>
            <a:lvl1pPr>
              <a:defRPr/>
            </a:lvl1pPr>
          </a:lstStyle>
          <a:p>
            <a:fld id="{46327F98-B6D6-4CE4-B861-883A8D579072}"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defRPr>
            </a:lvl1pPr>
          </a:lstStyle>
          <a:p>
            <a:r>
              <a:rPr lang="en-US"/>
              <a:t>January 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defRPr>
            </a:lvl1pPr>
          </a:lstStyle>
          <a:p>
            <a:r>
              <a:rPr lang="en-US"/>
              <a:t>James B. Sibley, Deputy Attorney General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defRPr>
            </a:lvl1pPr>
          </a:lstStyle>
          <a:p>
            <a:fld id="{46327F98-B6D6-4CE4-B861-883A8D5790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January 2012</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a:t>James B. Sibley, Deputy Attorney General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AA72CC7A-E23E-4E7D-9CE6-9B32937BF11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f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rfc-editor.org/pdfrfc/rfc3227.txt.pdf"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lert.uber.com/s/?language=en_US" TargetMode="External"/><Relationship Id="rId2" Type="http://schemas.openxmlformats.org/officeDocument/2006/relationships/hyperlink" Target="https://www.facebook.com/records/login/"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mailto:jsibley@ag.nv.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68284"/>
            <a:ext cx="3657600" cy="3570316"/>
          </a:xfrm>
          <a:prstGeom prst="rect">
            <a:avLst/>
          </a:prstGeom>
        </p:spPr>
      </p:pic>
      <p:sp>
        <p:nvSpPr>
          <p:cNvPr id="4" name="Title 3"/>
          <p:cNvSpPr>
            <a:spLocks noGrp="1"/>
          </p:cNvSpPr>
          <p:nvPr>
            <p:ph type="ctrTitle"/>
          </p:nvPr>
        </p:nvSpPr>
        <p:spPr/>
        <p:txBody>
          <a:bodyPr/>
          <a:lstStyle/>
          <a:p>
            <a:pPr algn="ctr"/>
            <a:r>
              <a:rPr lang="en-US" dirty="0">
                <a:solidFill>
                  <a:schemeClr val="tx1"/>
                </a:solidFill>
              </a:rPr>
              <a:t>Mining and Refining  Digital Gold</a:t>
            </a:r>
          </a:p>
        </p:txBody>
      </p:sp>
      <p:sp>
        <p:nvSpPr>
          <p:cNvPr id="5" name="Subtitle 4"/>
          <p:cNvSpPr>
            <a:spLocks noGrp="1"/>
          </p:cNvSpPr>
          <p:nvPr>
            <p:ph type="subTitle" idx="1"/>
          </p:nvPr>
        </p:nvSpPr>
        <p:spPr/>
        <p:txBody>
          <a:bodyPr>
            <a:normAutofit/>
          </a:bodyPr>
          <a:lstStyle/>
          <a:p>
            <a:r>
              <a:rPr lang="en-US" dirty="0"/>
              <a:t>Nevada Office of Attorney General</a:t>
            </a:r>
          </a:p>
        </p:txBody>
      </p:sp>
      <p:sp>
        <p:nvSpPr>
          <p:cNvPr id="8" name="Rectangle 7"/>
          <p:cNvSpPr/>
          <p:nvPr/>
        </p:nvSpPr>
        <p:spPr>
          <a:xfrm>
            <a:off x="7974399" y="6050037"/>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BD0861-909F-38F9-2A3F-AC02F31C4CAE}"/>
              </a:ext>
            </a:extLst>
          </p:cNvPr>
          <p:cNvSpPr>
            <a:spLocks noGrp="1"/>
          </p:cNvSpPr>
          <p:nvPr>
            <p:ph type="title"/>
          </p:nvPr>
        </p:nvSpPr>
        <p:spPr/>
        <p:txBody>
          <a:bodyPr>
            <a:normAutofit fontScale="90000"/>
          </a:bodyPr>
          <a:lstStyle/>
          <a:p>
            <a:r>
              <a:rPr lang="en-US" dirty="0"/>
              <a:t>National Computer Forensics Institute</a:t>
            </a:r>
          </a:p>
        </p:txBody>
      </p:sp>
      <p:sp>
        <p:nvSpPr>
          <p:cNvPr id="3" name="Footer Placeholder 2">
            <a:extLst>
              <a:ext uri="{FF2B5EF4-FFF2-40B4-BE49-F238E27FC236}">
                <a16:creationId xmlns:a16="http://schemas.microsoft.com/office/drawing/2014/main" id="{40D22552-9830-7219-C448-56AC8DF2767A}"/>
              </a:ext>
            </a:extLst>
          </p:cNvPr>
          <p:cNvSpPr>
            <a:spLocks noGrp="1"/>
          </p:cNvSpPr>
          <p:nvPr>
            <p:ph type="ftr" sz="quarter" idx="11"/>
          </p:nvPr>
        </p:nvSpPr>
        <p:spPr/>
        <p:txBody>
          <a:bodyPr/>
          <a:lstStyle/>
          <a:p>
            <a:pPr>
              <a:defRPr/>
            </a:pPr>
            <a:r>
              <a:rPr lang="en-US"/>
              <a:t>James B. Sibley, Deputy Attorney General</a:t>
            </a:r>
          </a:p>
        </p:txBody>
      </p:sp>
      <p:sp>
        <p:nvSpPr>
          <p:cNvPr id="4" name="Slide Number Placeholder 3">
            <a:extLst>
              <a:ext uri="{FF2B5EF4-FFF2-40B4-BE49-F238E27FC236}">
                <a16:creationId xmlns:a16="http://schemas.microsoft.com/office/drawing/2014/main" id="{4A23ADB3-515B-86F2-1A58-074004AA0370}"/>
              </a:ext>
            </a:extLst>
          </p:cNvPr>
          <p:cNvSpPr>
            <a:spLocks noGrp="1"/>
          </p:cNvSpPr>
          <p:nvPr>
            <p:ph type="sldNum" sz="quarter" idx="12"/>
          </p:nvPr>
        </p:nvSpPr>
        <p:spPr/>
        <p:txBody>
          <a:bodyPr/>
          <a:lstStyle/>
          <a:p>
            <a:pPr>
              <a:defRPr/>
            </a:pPr>
            <a:r>
              <a:rPr lang="en-US" dirty="0"/>
              <a:t>**</a:t>
            </a:r>
          </a:p>
        </p:txBody>
      </p:sp>
      <p:graphicFrame>
        <p:nvGraphicFramePr>
          <p:cNvPr id="9" name="Content Placeholder 8">
            <a:extLst>
              <a:ext uri="{FF2B5EF4-FFF2-40B4-BE49-F238E27FC236}">
                <a16:creationId xmlns:a16="http://schemas.microsoft.com/office/drawing/2014/main" id="{23A6589D-2CBE-DD1B-6435-234530826B01}"/>
              </a:ext>
            </a:extLst>
          </p:cNvPr>
          <p:cNvGraphicFramePr>
            <a:graphicFrameLocks noGrp="1" noChangeAspect="1"/>
          </p:cNvGraphicFramePr>
          <p:nvPr>
            <p:ph sz="quarter" idx="1"/>
            <p:extLst>
              <p:ext uri="{D42A27DB-BD31-4B8C-83A1-F6EECF244321}">
                <p14:modId xmlns:p14="http://schemas.microsoft.com/office/powerpoint/2010/main" val="1231917077"/>
              </p:ext>
            </p:extLst>
          </p:nvPr>
        </p:nvGraphicFramePr>
        <p:xfrm>
          <a:off x="692150" y="1600200"/>
          <a:ext cx="7993063" cy="4495800"/>
        </p:xfrm>
        <a:graphic>
          <a:graphicData uri="http://schemas.openxmlformats.org/presentationml/2006/ole">
            <mc:AlternateContent xmlns:mc="http://schemas.openxmlformats.org/markup-compatibility/2006">
              <mc:Choice xmlns:v="urn:schemas-microsoft-com:vml" Requires="v">
                <p:oleObj spid="_x0000_s5126" name="Acrobat Document" r:id="rId3" imgW="11972925" imgH="6734175" progId="AcroExch.Document.DC">
                  <p:embed/>
                </p:oleObj>
              </mc:Choice>
              <mc:Fallback>
                <p:oleObj name="Acrobat Document" r:id="rId3" imgW="11972925" imgH="6734175" progId="AcroExch.Document.DC">
                  <p:embed/>
                  <p:pic>
                    <p:nvPicPr>
                      <p:cNvPr id="0" name=""/>
                      <p:cNvPicPr/>
                      <p:nvPr/>
                    </p:nvPicPr>
                    <p:blipFill>
                      <a:blip r:embed="rId4"/>
                      <a:stretch>
                        <a:fillRect/>
                      </a:stretch>
                    </p:blipFill>
                    <p:spPr>
                      <a:xfrm>
                        <a:off x="692150" y="1600200"/>
                        <a:ext cx="7993063" cy="4495800"/>
                      </a:xfrm>
                      <a:prstGeom prst="rect">
                        <a:avLst/>
                      </a:prstGeom>
                    </p:spPr>
                  </p:pic>
                </p:oleObj>
              </mc:Fallback>
            </mc:AlternateContent>
          </a:graphicData>
        </a:graphic>
      </p:graphicFrame>
    </p:spTree>
    <p:extLst>
      <p:ext uri="{BB962C8B-B14F-4D97-AF65-F5344CB8AC3E}">
        <p14:creationId xmlns:p14="http://schemas.microsoft.com/office/powerpoint/2010/main" val="27992880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1"/>
            <a:ext cx="7123113" cy="609600"/>
          </a:xfrm>
        </p:spPr>
        <p:txBody>
          <a:bodyPr/>
          <a:lstStyle/>
          <a:p>
            <a:r>
              <a:rPr lang="en-US" dirty="0">
                <a:solidFill>
                  <a:schemeClr val="tx1"/>
                </a:solidFill>
              </a:rPr>
              <a:t>Not as Easy as it Used to Be.</a:t>
            </a:r>
          </a:p>
        </p:txBody>
      </p:sp>
      <p:sp>
        <p:nvSpPr>
          <p:cNvPr id="4" name="Title 3"/>
          <p:cNvSpPr>
            <a:spLocks noGrp="1"/>
          </p:cNvSpPr>
          <p:nvPr>
            <p:ph type="title"/>
          </p:nvPr>
        </p:nvSpPr>
        <p:spPr/>
        <p:txBody>
          <a:bodyPr>
            <a:normAutofit fontScale="90000"/>
          </a:bodyPr>
          <a:lstStyle/>
          <a:p>
            <a:pPr algn="ctr"/>
            <a:br>
              <a:rPr lang="en-US" cap="all" dirty="0"/>
            </a:br>
            <a:r>
              <a:rPr lang="en-US" cap="all" dirty="0"/>
              <a:t>sources of digital evidence</a:t>
            </a:r>
            <a:br>
              <a:rPr lang="en-US" dirty="0"/>
            </a:br>
            <a:endParaRPr lang="en-US" dirty="0"/>
          </a:p>
        </p:txBody>
      </p:sp>
      <p:sp>
        <p:nvSpPr>
          <p:cNvPr id="7" name="Footer Placeholder 6"/>
          <p:cNvSpPr>
            <a:spLocks noGrp="1"/>
          </p:cNvSpPr>
          <p:nvPr>
            <p:ph type="ftr" sz="quarter" idx="12"/>
          </p:nvPr>
        </p:nvSpPr>
        <p:spPr/>
        <p:txBody>
          <a:bodyPr/>
          <a:lstStyle/>
          <a:p>
            <a:pPr algn="l">
              <a:defRPr/>
            </a:pPr>
            <a:r>
              <a:rPr lang="en-US"/>
              <a:t>James B. Sibley, Deputy Attorney General</a:t>
            </a:r>
            <a:endParaRPr lang="en-US" dirty="0"/>
          </a:p>
        </p:txBody>
      </p:sp>
      <p:sp>
        <p:nvSpPr>
          <p:cNvPr id="6" name="Slide Number Placeholder 5"/>
          <p:cNvSpPr>
            <a:spLocks noGrp="1"/>
          </p:cNvSpPr>
          <p:nvPr>
            <p:ph type="sldNum" sz="quarter" idx="11"/>
          </p:nvPr>
        </p:nvSpPr>
        <p:spPr/>
        <p:txBody>
          <a:bodyPr/>
          <a:lstStyle/>
          <a:p>
            <a:pPr>
              <a:defRPr/>
            </a:pPr>
            <a:r>
              <a:rPr lang="en-US" dirty="0"/>
              <a:t>2</a:t>
            </a:r>
          </a:p>
        </p:txBody>
      </p:sp>
      <p:sp>
        <p:nvSpPr>
          <p:cNvPr id="8" name="Rectangle 7"/>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pic>
        <p:nvPicPr>
          <p:cNvPr id="3" name="Picture 2" descr="A picture containing text, sky, outdoor, person&#10;&#10;Description automatically generated">
            <a:extLst>
              <a:ext uri="{FF2B5EF4-FFF2-40B4-BE49-F238E27FC236}">
                <a16:creationId xmlns:a16="http://schemas.microsoft.com/office/drawing/2014/main" id="{EB664614-03B3-D377-F046-7167AF05E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52801"/>
            <a:ext cx="3414443" cy="2560832"/>
          </a:xfrm>
          <a:prstGeom prst="rect">
            <a:avLst/>
          </a:prstGeom>
        </p:spPr>
      </p:pic>
      <p:pic>
        <p:nvPicPr>
          <p:cNvPr id="10" name="Picture 9" descr="Diagram&#10;&#10;Description automatically generated">
            <a:extLst>
              <a:ext uri="{FF2B5EF4-FFF2-40B4-BE49-F238E27FC236}">
                <a16:creationId xmlns:a16="http://schemas.microsoft.com/office/drawing/2014/main" id="{C51BEEDD-DD90-A01F-CC60-2A0DD44E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783" y="3571164"/>
            <a:ext cx="4397940" cy="3209925"/>
          </a:xfrm>
          <a:prstGeom prst="rect">
            <a:avLst/>
          </a:prstGeom>
        </p:spPr>
      </p:pic>
    </p:spTree>
    <p:extLst>
      <p:ext uri="{BB962C8B-B14F-4D97-AF65-F5344CB8AC3E}">
        <p14:creationId xmlns:p14="http://schemas.microsoft.com/office/powerpoint/2010/main" val="24080522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4BDEC4-A616-0124-7DBA-F1187BB56828}"/>
              </a:ext>
            </a:extLst>
          </p:cNvPr>
          <p:cNvSpPr>
            <a:spLocks noGrp="1"/>
          </p:cNvSpPr>
          <p:nvPr>
            <p:ph type="body" idx="1"/>
          </p:nvPr>
        </p:nvSpPr>
        <p:spPr>
          <a:xfrm>
            <a:off x="1371600" y="2743200"/>
            <a:ext cx="7123113" cy="3641530"/>
          </a:xfrm>
        </p:spPr>
        <p:txBody>
          <a:bodyPr>
            <a:normAutofit fontScale="70000" lnSpcReduction="20000"/>
          </a:bodyPr>
          <a:lstStyle/>
          <a:p>
            <a:pPr marL="514350" indent="-514350">
              <a:buAutoNum type="arabicPeriod"/>
            </a:pPr>
            <a:r>
              <a:rPr lang="en-US" dirty="0"/>
              <a:t>Open Source (OSINT) </a:t>
            </a:r>
          </a:p>
          <a:p>
            <a:pPr marL="1154430" lvl="1" indent="-514350">
              <a:buAutoNum type="arabicPeriod"/>
            </a:pPr>
            <a:r>
              <a:rPr lang="en-US" dirty="0"/>
              <a:t>Social Media</a:t>
            </a:r>
          </a:p>
          <a:p>
            <a:pPr marL="1154430" lvl="1" indent="-514350">
              <a:buAutoNum type="arabicPeriod"/>
            </a:pPr>
            <a:r>
              <a:rPr lang="en-US" dirty="0"/>
              <a:t>Government Sites</a:t>
            </a:r>
          </a:p>
          <a:p>
            <a:pPr marL="1154430" lvl="1" indent="-514350">
              <a:buAutoNum type="arabicPeriod"/>
            </a:pPr>
            <a:r>
              <a:rPr lang="en-US" dirty="0"/>
              <a:t>Databases</a:t>
            </a:r>
          </a:p>
          <a:p>
            <a:pPr marL="1154430" lvl="1" indent="-514350">
              <a:buAutoNum type="arabicPeriod"/>
            </a:pPr>
            <a:r>
              <a:rPr lang="en-US" dirty="0"/>
              <a:t>Academic Materials</a:t>
            </a:r>
          </a:p>
          <a:p>
            <a:pPr marL="1154430" lvl="1" indent="-514350">
              <a:buAutoNum type="arabicPeriod"/>
            </a:pPr>
            <a:endParaRPr lang="en-US" dirty="0"/>
          </a:p>
          <a:p>
            <a:pPr marL="514350" indent="-514350">
              <a:buAutoNum type="arabicPeriod"/>
            </a:pPr>
            <a:r>
              <a:rPr lang="en-US" dirty="0"/>
              <a:t>Victims</a:t>
            </a:r>
          </a:p>
          <a:p>
            <a:pPr marL="514350" indent="-514350">
              <a:buAutoNum type="arabicPeriod"/>
            </a:pPr>
            <a:r>
              <a:rPr lang="en-US" dirty="0"/>
              <a:t>Suspects</a:t>
            </a:r>
          </a:p>
          <a:p>
            <a:pPr marL="514350" indent="-514350">
              <a:buAutoNum type="arabicPeriod"/>
            </a:pPr>
            <a:r>
              <a:rPr lang="en-US" dirty="0"/>
              <a:t>3</a:t>
            </a:r>
            <a:r>
              <a:rPr lang="en-US" baseline="30000" dirty="0"/>
              <a:t>rd</a:t>
            </a:r>
            <a:r>
              <a:rPr lang="en-US" dirty="0"/>
              <a:t> Party Providers</a:t>
            </a:r>
          </a:p>
          <a:p>
            <a:pPr marL="1154430" lvl="1" indent="-514350">
              <a:buAutoNum type="arabicPeriod"/>
            </a:pPr>
            <a:r>
              <a:rPr lang="en-US" dirty="0"/>
              <a:t>Internet Service Providers</a:t>
            </a:r>
          </a:p>
          <a:p>
            <a:pPr marL="1154430" lvl="1" indent="-514350">
              <a:buAutoNum type="arabicPeriod"/>
            </a:pPr>
            <a:r>
              <a:rPr lang="en-US" dirty="0"/>
              <a:t>Apps and Websites</a:t>
            </a:r>
          </a:p>
          <a:p>
            <a:pPr marL="1154430" lvl="1" indent="-514350">
              <a:buAutoNum type="arabicPeriod"/>
            </a:pPr>
            <a:r>
              <a:rPr lang="en-US" dirty="0"/>
              <a:t>Telecommunication Providers</a:t>
            </a:r>
          </a:p>
          <a:p>
            <a:pPr marL="1154430" lvl="1" indent="-514350">
              <a:buAutoNum type="arabicPeriod"/>
            </a:pPr>
            <a:r>
              <a:rPr lang="en-US" dirty="0"/>
              <a:t>Financial Services</a:t>
            </a:r>
          </a:p>
          <a:p>
            <a:pPr marL="1154430" lvl="1" indent="-514350">
              <a:buAutoNum type="arabicPeriod"/>
            </a:pPr>
            <a:endParaRPr lang="en-US" dirty="0"/>
          </a:p>
          <a:p>
            <a:endParaRPr lang="en-US" dirty="0"/>
          </a:p>
        </p:txBody>
      </p:sp>
      <p:sp>
        <p:nvSpPr>
          <p:cNvPr id="3" name="Title 2">
            <a:extLst>
              <a:ext uri="{FF2B5EF4-FFF2-40B4-BE49-F238E27FC236}">
                <a16:creationId xmlns:a16="http://schemas.microsoft.com/office/drawing/2014/main" id="{8505B84F-02A6-0EC8-E835-F6E37BABBEAC}"/>
              </a:ext>
            </a:extLst>
          </p:cNvPr>
          <p:cNvSpPr>
            <a:spLocks noGrp="1"/>
          </p:cNvSpPr>
          <p:nvPr>
            <p:ph type="title"/>
          </p:nvPr>
        </p:nvSpPr>
        <p:spPr/>
        <p:txBody>
          <a:bodyPr/>
          <a:lstStyle/>
          <a:p>
            <a:r>
              <a:rPr lang="en-US" dirty="0"/>
              <a:t>Who/Where ?</a:t>
            </a:r>
          </a:p>
        </p:txBody>
      </p:sp>
      <p:sp>
        <p:nvSpPr>
          <p:cNvPr id="4" name="Slide Number Placeholder 3">
            <a:extLst>
              <a:ext uri="{FF2B5EF4-FFF2-40B4-BE49-F238E27FC236}">
                <a16:creationId xmlns:a16="http://schemas.microsoft.com/office/drawing/2014/main" id="{F95CB985-7B68-C000-3847-F3691F66A50C}"/>
              </a:ext>
            </a:extLst>
          </p:cNvPr>
          <p:cNvSpPr>
            <a:spLocks noGrp="1"/>
          </p:cNvSpPr>
          <p:nvPr>
            <p:ph type="sldNum" sz="quarter" idx="11"/>
          </p:nvPr>
        </p:nvSpPr>
        <p:spPr/>
        <p:txBody>
          <a:bodyPr/>
          <a:lstStyle/>
          <a:p>
            <a:pPr>
              <a:defRPr/>
            </a:pPr>
            <a:r>
              <a:rPr lang="en-US" dirty="0"/>
              <a:t>2.1</a:t>
            </a:r>
          </a:p>
        </p:txBody>
      </p:sp>
      <p:sp>
        <p:nvSpPr>
          <p:cNvPr id="5" name="Footer Placeholder 4">
            <a:extLst>
              <a:ext uri="{FF2B5EF4-FFF2-40B4-BE49-F238E27FC236}">
                <a16:creationId xmlns:a16="http://schemas.microsoft.com/office/drawing/2014/main" id="{B276C1D9-8E7F-69F6-4741-D255BF1FE7B2}"/>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834365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4D7531-1D0E-8914-962E-19F81F49C26C}"/>
              </a:ext>
            </a:extLst>
          </p:cNvPr>
          <p:cNvSpPr>
            <a:spLocks noGrp="1"/>
          </p:cNvSpPr>
          <p:nvPr>
            <p:ph type="title"/>
          </p:nvPr>
        </p:nvSpPr>
        <p:spPr/>
        <p:txBody>
          <a:bodyPr>
            <a:normAutofit fontScale="90000"/>
          </a:bodyPr>
          <a:lstStyle/>
          <a:p>
            <a:r>
              <a:rPr lang="en-US" dirty="0"/>
              <a:t>There’s More Out There Than You Know</a:t>
            </a:r>
          </a:p>
        </p:txBody>
      </p:sp>
      <p:sp>
        <p:nvSpPr>
          <p:cNvPr id="5" name="Footer Placeholder 4">
            <a:extLst>
              <a:ext uri="{FF2B5EF4-FFF2-40B4-BE49-F238E27FC236}">
                <a16:creationId xmlns:a16="http://schemas.microsoft.com/office/drawing/2014/main" id="{698A1884-4AB1-FBBB-62F0-FC0A931C365A}"/>
              </a:ext>
            </a:extLst>
          </p:cNvPr>
          <p:cNvSpPr>
            <a:spLocks noGrp="1"/>
          </p:cNvSpPr>
          <p:nvPr>
            <p:ph type="ftr" sz="quarter" idx="11"/>
          </p:nvPr>
        </p:nvSpPr>
        <p:spPr/>
        <p:txBody>
          <a:bodyPr/>
          <a:lstStyle/>
          <a:p>
            <a:pPr algn="l">
              <a:defRPr/>
            </a:pPr>
            <a:r>
              <a:rPr lang="en-US"/>
              <a:t>James B. Sibley, Deputy Attorney General</a:t>
            </a:r>
            <a:endParaRPr lang="en-US" dirty="0"/>
          </a:p>
        </p:txBody>
      </p:sp>
      <p:sp>
        <p:nvSpPr>
          <p:cNvPr id="4" name="Slide Number Placeholder 3">
            <a:extLst>
              <a:ext uri="{FF2B5EF4-FFF2-40B4-BE49-F238E27FC236}">
                <a16:creationId xmlns:a16="http://schemas.microsoft.com/office/drawing/2014/main" id="{648A3932-499C-2BBA-A212-356CD72CDA99}"/>
              </a:ext>
            </a:extLst>
          </p:cNvPr>
          <p:cNvSpPr>
            <a:spLocks noGrp="1"/>
          </p:cNvSpPr>
          <p:nvPr>
            <p:ph type="sldNum" sz="quarter" idx="12"/>
          </p:nvPr>
        </p:nvSpPr>
        <p:spPr/>
        <p:txBody>
          <a:bodyPr/>
          <a:lstStyle/>
          <a:p>
            <a:pPr>
              <a:defRPr/>
            </a:pPr>
            <a:r>
              <a:rPr lang="en-US" dirty="0"/>
              <a:t>2.2</a:t>
            </a:r>
          </a:p>
        </p:txBody>
      </p:sp>
      <p:pic>
        <p:nvPicPr>
          <p:cNvPr id="9" name="Content Placeholder 8" descr="Text&#10;&#10;Description automatically generated">
            <a:extLst>
              <a:ext uri="{FF2B5EF4-FFF2-40B4-BE49-F238E27FC236}">
                <a16:creationId xmlns:a16="http://schemas.microsoft.com/office/drawing/2014/main" id="{40E06572-5499-7CC2-D425-28D85B1DDE5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2050" y="1695149"/>
            <a:ext cx="5734850" cy="4305901"/>
          </a:xfrm>
        </p:spPr>
      </p:pic>
    </p:spTree>
    <p:extLst>
      <p:ext uri="{BB962C8B-B14F-4D97-AF65-F5344CB8AC3E}">
        <p14:creationId xmlns:p14="http://schemas.microsoft.com/office/powerpoint/2010/main" val="25995304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35B741-AF25-E720-5AB0-8825E2C79686}"/>
              </a:ext>
            </a:extLst>
          </p:cNvPr>
          <p:cNvSpPr>
            <a:spLocks noGrp="1"/>
          </p:cNvSpPr>
          <p:nvPr>
            <p:ph type="title"/>
          </p:nvPr>
        </p:nvSpPr>
        <p:spPr/>
        <p:txBody>
          <a:bodyPr>
            <a:normAutofit fontScale="90000"/>
          </a:bodyPr>
          <a:lstStyle/>
          <a:p>
            <a:r>
              <a:rPr lang="en-US" dirty="0"/>
              <a:t>OSINT Techniques (osintechniques.com)</a:t>
            </a:r>
          </a:p>
        </p:txBody>
      </p:sp>
      <p:sp>
        <p:nvSpPr>
          <p:cNvPr id="5" name="Footer Placeholder 4">
            <a:extLst>
              <a:ext uri="{FF2B5EF4-FFF2-40B4-BE49-F238E27FC236}">
                <a16:creationId xmlns:a16="http://schemas.microsoft.com/office/drawing/2014/main" id="{1E0AEF73-CF5B-FE55-D73F-68655070AF57}"/>
              </a:ext>
            </a:extLst>
          </p:cNvPr>
          <p:cNvSpPr>
            <a:spLocks noGrp="1"/>
          </p:cNvSpPr>
          <p:nvPr>
            <p:ph type="ftr" sz="quarter" idx="11"/>
          </p:nvPr>
        </p:nvSpPr>
        <p:spPr/>
        <p:txBody>
          <a:bodyPr/>
          <a:lstStyle/>
          <a:p>
            <a:pPr algn="l">
              <a:defRPr/>
            </a:pPr>
            <a:r>
              <a:rPr lang="en-US"/>
              <a:t>James B. Sibley, Deputy Attorney General</a:t>
            </a:r>
            <a:endParaRPr lang="en-US" dirty="0"/>
          </a:p>
        </p:txBody>
      </p:sp>
      <p:sp>
        <p:nvSpPr>
          <p:cNvPr id="4" name="Slide Number Placeholder 3">
            <a:extLst>
              <a:ext uri="{FF2B5EF4-FFF2-40B4-BE49-F238E27FC236}">
                <a16:creationId xmlns:a16="http://schemas.microsoft.com/office/drawing/2014/main" id="{E28F705B-F0DC-6A24-2C81-502066D64B14}"/>
              </a:ext>
            </a:extLst>
          </p:cNvPr>
          <p:cNvSpPr>
            <a:spLocks noGrp="1"/>
          </p:cNvSpPr>
          <p:nvPr>
            <p:ph type="sldNum" sz="quarter" idx="12"/>
          </p:nvPr>
        </p:nvSpPr>
        <p:spPr/>
        <p:txBody>
          <a:bodyPr/>
          <a:lstStyle/>
          <a:p>
            <a:pPr>
              <a:defRPr/>
            </a:pPr>
            <a:r>
              <a:rPr lang="en-US" dirty="0"/>
              <a:t>**</a:t>
            </a:r>
          </a:p>
        </p:txBody>
      </p:sp>
      <p:graphicFrame>
        <p:nvGraphicFramePr>
          <p:cNvPr id="8" name="Content Placeholder 7">
            <a:extLst>
              <a:ext uri="{FF2B5EF4-FFF2-40B4-BE49-F238E27FC236}">
                <a16:creationId xmlns:a16="http://schemas.microsoft.com/office/drawing/2014/main" id="{094BF285-A191-CE0A-73BC-769E729B8552}"/>
              </a:ext>
            </a:extLst>
          </p:cNvPr>
          <p:cNvGraphicFramePr>
            <a:graphicFrameLocks noGrp="1" noChangeAspect="1"/>
          </p:cNvGraphicFramePr>
          <p:nvPr>
            <p:ph sz="quarter" idx="1"/>
            <p:extLst>
              <p:ext uri="{D42A27DB-BD31-4B8C-83A1-F6EECF244321}">
                <p14:modId xmlns:p14="http://schemas.microsoft.com/office/powerpoint/2010/main" val="2054932918"/>
              </p:ext>
            </p:extLst>
          </p:nvPr>
        </p:nvGraphicFramePr>
        <p:xfrm>
          <a:off x="692150" y="1600200"/>
          <a:ext cx="7993063" cy="4495800"/>
        </p:xfrm>
        <a:graphic>
          <a:graphicData uri="http://schemas.openxmlformats.org/presentationml/2006/ole">
            <mc:AlternateContent xmlns:mc="http://schemas.openxmlformats.org/markup-compatibility/2006">
              <mc:Choice xmlns:v="urn:schemas-microsoft-com:vml" Requires="v">
                <p:oleObj spid="_x0000_s6150" name="Acrobat Document" r:id="rId3" imgW="11972925" imgH="6734175" progId="AcroExch.Document.DC">
                  <p:embed/>
                </p:oleObj>
              </mc:Choice>
              <mc:Fallback>
                <p:oleObj name="Acrobat Document" r:id="rId3" imgW="11972925" imgH="6734175" progId="AcroExch.Document.DC">
                  <p:embed/>
                  <p:pic>
                    <p:nvPicPr>
                      <p:cNvPr id="0" name=""/>
                      <p:cNvPicPr/>
                      <p:nvPr/>
                    </p:nvPicPr>
                    <p:blipFill>
                      <a:blip r:embed="rId4"/>
                      <a:stretch>
                        <a:fillRect/>
                      </a:stretch>
                    </p:blipFill>
                    <p:spPr>
                      <a:xfrm>
                        <a:off x="692150" y="1600200"/>
                        <a:ext cx="7993063" cy="4495800"/>
                      </a:xfrm>
                      <a:prstGeom prst="rect">
                        <a:avLst/>
                      </a:prstGeom>
                    </p:spPr>
                  </p:pic>
                </p:oleObj>
              </mc:Fallback>
            </mc:AlternateContent>
          </a:graphicData>
        </a:graphic>
      </p:graphicFrame>
    </p:spTree>
    <p:extLst>
      <p:ext uri="{BB962C8B-B14F-4D97-AF65-F5344CB8AC3E}">
        <p14:creationId xmlns:p14="http://schemas.microsoft.com/office/powerpoint/2010/main" val="26182045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BA67-ABCD-981F-65FB-43CC279D13EA}"/>
              </a:ext>
            </a:extLst>
          </p:cNvPr>
          <p:cNvSpPr>
            <a:spLocks noGrp="1"/>
          </p:cNvSpPr>
          <p:nvPr>
            <p:ph type="title"/>
          </p:nvPr>
        </p:nvSpPr>
        <p:spPr/>
        <p:txBody>
          <a:bodyPr/>
          <a:lstStyle/>
          <a:p>
            <a:r>
              <a:rPr lang="en-US" dirty="0"/>
              <a:t>Special Considerations </a:t>
            </a:r>
          </a:p>
        </p:txBody>
      </p:sp>
      <p:sp>
        <p:nvSpPr>
          <p:cNvPr id="3" name="Content Placeholder 2">
            <a:extLst>
              <a:ext uri="{FF2B5EF4-FFF2-40B4-BE49-F238E27FC236}">
                <a16:creationId xmlns:a16="http://schemas.microsoft.com/office/drawing/2014/main" id="{9E6439C3-DC30-41C4-D613-E7153DD7869A}"/>
              </a:ext>
            </a:extLst>
          </p:cNvPr>
          <p:cNvSpPr>
            <a:spLocks noGrp="1"/>
          </p:cNvSpPr>
          <p:nvPr>
            <p:ph sz="quarter" idx="1"/>
          </p:nvPr>
        </p:nvSpPr>
        <p:spPr/>
        <p:txBody>
          <a:bodyPr/>
          <a:lstStyle/>
          <a:p>
            <a:r>
              <a:rPr lang="en-US" dirty="0"/>
              <a:t>Victims</a:t>
            </a:r>
          </a:p>
          <a:p>
            <a:pPr lvl="1"/>
            <a:r>
              <a:rPr lang="en-US" dirty="0"/>
              <a:t>Consent to search </a:t>
            </a:r>
          </a:p>
          <a:p>
            <a:pPr lvl="2"/>
            <a:r>
              <a:rPr lang="en-US" dirty="0"/>
              <a:t>Physical Devices</a:t>
            </a:r>
          </a:p>
          <a:p>
            <a:pPr lvl="2"/>
            <a:r>
              <a:rPr lang="en-US" dirty="0"/>
              <a:t>Apps/Accounts</a:t>
            </a:r>
          </a:p>
          <a:p>
            <a:pPr lvl="1"/>
            <a:r>
              <a:rPr lang="en-US" dirty="0"/>
              <a:t>Account Takeovers</a:t>
            </a:r>
          </a:p>
          <a:p>
            <a:pPr lvl="1"/>
            <a:r>
              <a:rPr lang="en-US" dirty="0"/>
              <a:t>Privacy Issues (Discovery)</a:t>
            </a:r>
          </a:p>
        </p:txBody>
      </p:sp>
      <p:sp>
        <p:nvSpPr>
          <p:cNvPr id="4" name="Content Placeholder 3">
            <a:extLst>
              <a:ext uri="{FF2B5EF4-FFF2-40B4-BE49-F238E27FC236}">
                <a16:creationId xmlns:a16="http://schemas.microsoft.com/office/drawing/2014/main" id="{4F35CC8E-81E3-CAC1-E883-4B33AE9638B9}"/>
              </a:ext>
            </a:extLst>
          </p:cNvPr>
          <p:cNvSpPr>
            <a:spLocks noGrp="1"/>
          </p:cNvSpPr>
          <p:nvPr>
            <p:ph sz="quarter" idx="2"/>
          </p:nvPr>
        </p:nvSpPr>
        <p:spPr/>
        <p:txBody>
          <a:bodyPr/>
          <a:lstStyle/>
          <a:p>
            <a:r>
              <a:rPr lang="en-US" dirty="0"/>
              <a:t>Suspects</a:t>
            </a:r>
          </a:p>
          <a:p>
            <a:pPr lvl="1"/>
            <a:r>
              <a:rPr lang="en-US" dirty="0"/>
              <a:t>Consent – Doesn’t Hurt to Ask, BUT – Revocation Issues</a:t>
            </a:r>
          </a:p>
          <a:p>
            <a:pPr lvl="1"/>
            <a:r>
              <a:rPr lang="en-US" dirty="0"/>
              <a:t>3</a:t>
            </a:r>
            <a:r>
              <a:rPr lang="en-US" baseline="30000" dirty="0"/>
              <a:t>rd</a:t>
            </a:r>
            <a:r>
              <a:rPr lang="en-US" dirty="0"/>
              <a:t> Party Consent, Is it valid?</a:t>
            </a:r>
          </a:p>
          <a:p>
            <a:pPr lvl="1"/>
            <a:r>
              <a:rPr lang="en-US" dirty="0"/>
              <a:t>Seizure v. Search</a:t>
            </a:r>
          </a:p>
          <a:p>
            <a:pPr lvl="1"/>
            <a:r>
              <a:rPr lang="en-US" dirty="0"/>
              <a:t>Piggyback Warrant</a:t>
            </a:r>
          </a:p>
          <a:p>
            <a:pPr lvl="1"/>
            <a:r>
              <a:rPr lang="en-US" dirty="0"/>
              <a:t>Timing</a:t>
            </a:r>
          </a:p>
        </p:txBody>
      </p:sp>
      <p:sp>
        <p:nvSpPr>
          <p:cNvPr id="5" name="Slide Number Placeholder 4">
            <a:extLst>
              <a:ext uri="{FF2B5EF4-FFF2-40B4-BE49-F238E27FC236}">
                <a16:creationId xmlns:a16="http://schemas.microsoft.com/office/drawing/2014/main" id="{C673BD89-465D-F2B7-2B02-7660999F067E}"/>
              </a:ext>
            </a:extLst>
          </p:cNvPr>
          <p:cNvSpPr>
            <a:spLocks noGrp="1"/>
          </p:cNvSpPr>
          <p:nvPr>
            <p:ph type="sldNum" sz="quarter" idx="16"/>
          </p:nvPr>
        </p:nvSpPr>
        <p:spPr/>
        <p:txBody>
          <a:bodyPr/>
          <a:lstStyle/>
          <a:p>
            <a:pPr>
              <a:defRPr/>
            </a:pPr>
            <a:r>
              <a:rPr lang="en-US" dirty="0"/>
              <a:t>2.3</a:t>
            </a:r>
          </a:p>
        </p:txBody>
      </p:sp>
      <p:sp>
        <p:nvSpPr>
          <p:cNvPr id="6" name="Footer Placeholder 5">
            <a:extLst>
              <a:ext uri="{FF2B5EF4-FFF2-40B4-BE49-F238E27FC236}">
                <a16:creationId xmlns:a16="http://schemas.microsoft.com/office/drawing/2014/main" id="{14169D39-5411-050A-D0F4-F81247A6A2CD}"/>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30838187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Preserving Volatile Evidence</a:t>
            </a:r>
          </a:p>
        </p:txBody>
      </p:sp>
      <p:sp>
        <p:nvSpPr>
          <p:cNvPr id="7" name="Footer Placeholder 6"/>
          <p:cNvSpPr>
            <a:spLocks noGrp="1"/>
          </p:cNvSpPr>
          <p:nvPr>
            <p:ph type="ftr" sz="quarter" idx="12"/>
          </p:nvPr>
        </p:nvSpPr>
        <p:spPr/>
        <p:txBody>
          <a:bodyPr/>
          <a:lstStyle/>
          <a:p>
            <a:pPr algn="l">
              <a:defRPr/>
            </a:pPr>
            <a:r>
              <a:rPr lang="en-US"/>
              <a:t>James B. Sibley, Deputy Attorney General</a:t>
            </a:r>
            <a:endParaRPr lang="en-US" dirty="0"/>
          </a:p>
        </p:txBody>
      </p:sp>
      <p:sp>
        <p:nvSpPr>
          <p:cNvPr id="6" name="Slide Number Placeholder 5"/>
          <p:cNvSpPr>
            <a:spLocks noGrp="1"/>
          </p:cNvSpPr>
          <p:nvPr>
            <p:ph type="sldNum" sz="quarter" idx="11"/>
          </p:nvPr>
        </p:nvSpPr>
        <p:spPr/>
        <p:txBody>
          <a:bodyPr/>
          <a:lstStyle/>
          <a:p>
            <a:pPr>
              <a:defRPr/>
            </a:pPr>
            <a:r>
              <a:rPr lang="en-US" dirty="0"/>
              <a:t>3</a:t>
            </a:r>
          </a:p>
        </p:txBody>
      </p:sp>
      <p:sp>
        <p:nvSpPr>
          <p:cNvPr id="8" name="Rectangle 7"/>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pic>
        <p:nvPicPr>
          <p:cNvPr id="3" name="Picture 2" descr="A picture containing text, dish, cluttered&#10;&#10;Description automatically generated">
            <a:extLst>
              <a:ext uri="{FF2B5EF4-FFF2-40B4-BE49-F238E27FC236}">
                <a16:creationId xmlns:a16="http://schemas.microsoft.com/office/drawing/2014/main" id="{15D6175C-2E34-B0D6-E26A-90E8B08EC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20340"/>
            <a:ext cx="3962400" cy="2971800"/>
          </a:xfrm>
          <a:prstGeom prst="rect">
            <a:avLst/>
          </a:prstGeom>
        </p:spPr>
      </p:pic>
    </p:spTree>
    <p:extLst>
      <p:ext uri="{BB962C8B-B14F-4D97-AF65-F5344CB8AC3E}">
        <p14:creationId xmlns:p14="http://schemas.microsoft.com/office/powerpoint/2010/main" val="33986065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CD480E-0DDC-7F5C-2E4D-41BC5DCF7AA5}"/>
              </a:ext>
            </a:extLst>
          </p:cNvPr>
          <p:cNvSpPr>
            <a:spLocks noGrp="1"/>
          </p:cNvSpPr>
          <p:nvPr>
            <p:ph type="title"/>
          </p:nvPr>
        </p:nvSpPr>
        <p:spPr/>
        <p:txBody>
          <a:bodyPr>
            <a:normAutofit fontScale="90000"/>
          </a:bodyPr>
          <a:lstStyle/>
          <a:p>
            <a:r>
              <a:rPr lang="en-US" dirty="0"/>
              <a:t>National White Collar Crime Center</a:t>
            </a:r>
          </a:p>
        </p:txBody>
      </p:sp>
      <p:sp>
        <p:nvSpPr>
          <p:cNvPr id="6" name="Footer Placeholder 5">
            <a:extLst>
              <a:ext uri="{FF2B5EF4-FFF2-40B4-BE49-F238E27FC236}">
                <a16:creationId xmlns:a16="http://schemas.microsoft.com/office/drawing/2014/main" id="{DEAA06C3-D443-B131-5108-2B79A7AACB13}"/>
              </a:ext>
            </a:extLst>
          </p:cNvPr>
          <p:cNvSpPr>
            <a:spLocks noGrp="1"/>
          </p:cNvSpPr>
          <p:nvPr>
            <p:ph type="ftr" sz="quarter" idx="11"/>
          </p:nvPr>
        </p:nvSpPr>
        <p:spPr/>
        <p:txBody>
          <a:bodyPr/>
          <a:lstStyle/>
          <a:p>
            <a:pPr algn="l">
              <a:defRPr/>
            </a:pPr>
            <a:r>
              <a:rPr lang="en-US"/>
              <a:t>James B. Sibley, Deputy Attorney General</a:t>
            </a:r>
            <a:endParaRPr lang="en-US" dirty="0"/>
          </a:p>
        </p:txBody>
      </p:sp>
      <p:sp>
        <p:nvSpPr>
          <p:cNvPr id="5" name="Slide Number Placeholder 4">
            <a:extLst>
              <a:ext uri="{FF2B5EF4-FFF2-40B4-BE49-F238E27FC236}">
                <a16:creationId xmlns:a16="http://schemas.microsoft.com/office/drawing/2014/main" id="{1F780965-45B1-9FBD-6DB1-3E64C7334159}"/>
              </a:ext>
            </a:extLst>
          </p:cNvPr>
          <p:cNvSpPr>
            <a:spLocks noGrp="1"/>
          </p:cNvSpPr>
          <p:nvPr>
            <p:ph type="sldNum" sz="quarter" idx="12"/>
          </p:nvPr>
        </p:nvSpPr>
        <p:spPr/>
        <p:txBody>
          <a:bodyPr/>
          <a:lstStyle/>
          <a:p>
            <a:pPr>
              <a:defRPr/>
            </a:pPr>
            <a:r>
              <a:rPr lang="en-US" dirty="0"/>
              <a:t>**</a:t>
            </a:r>
          </a:p>
        </p:txBody>
      </p:sp>
      <p:graphicFrame>
        <p:nvGraphicFramePr>
          <p:cNvPr id="9" name="Content Placeholder 8">
            <a:extLst>
              <a:ext uri="{FF2B5EF4-FFF2-40B4-BE49-F238E27FC236}">
                <a16:creationId xmlns:a16="http://schemas.microsoft.com/office/drawing/2014/main" id="{50287F47-CBB0-EBDD-6F41-82EF52E72577}"/>
              </a:ext>
            </a:extLst>
          </p:cNvPr>
          <p:cNvGraphicFramePr>
            <a:graphicFrameLocks noGrp="1" noChangeAspect="1"/>
          </p:cNvGraphicFramePr>
          <p:nvPr>
            <p:ph sz="quarter" idx="1"/>
            <p:extLst>
              <p:ext uri="{D42A27DB-BD31-4B8C-83A1-F6EECF244321}">
                <p14:modId xmlns:p14="http://schemas.microsoft.com/office/powerpoint/2010/main" val="449366246"/>
              </p:ext>
            </p:extLst>
          </p:nvPr>
        </p:nvGraphicFramePr>
        <p:xfrm>
          <a:off x="692150" y="1600200"/>
          <a:ext cx="7993063" cy="4495800"/>
        </p:xfrm>
        <a:graphic>
          <a:graphicData uri="http://schemas.openxmlformats.org/presentationml/2006/ole">
            <mc:AlternateContent xmlns:mc="http://schemas.openxmlformats.org/markup-compatibility/2006">
              <mc:Choice xmlns:v="urn:schemas-microsoft-com:vml" Requires="v">
                <p:oleObj spid="_x0000_s7174" name="Acrobat Document" r:id="rId3" imgW="11972925" imgH="6734175" progId="AcroExch.Document.DC">
                  <p:embed/>
                </p:oleObj>
              </mc:Choice>
              <mc:Fallback>
                <p:oleObj name="Acrobat Document" r:id="rId3" imgW="11972925" imgH="6734175" progId="AcroExch.Document.DC">
                  <p:embed/>
                  <p:pic>
                    <p:nvPicPr>
                      <p:cNvPr id="0" name=""/>
                      <p:cNvPicPr/>
                      <p:nvPr/>
                    </p:nvPicPr>
                    <p:blipFill>
                      <a:blip r:embed="rId4"/>
                      <a:stretch>
                        <a:fillRect/>
                      </a:stretch>
                    </p:blipFill>
                    <p:spPr>
                      <a:xfrm>
                        <a:off x="692150" y="1600200"/>
                        <a:ext cx="7993063" cy="4495800"/>
                      </a:xfrm>
                      <a:prstGeom prst="rect">
                        <a:avLst/>
                      </a:prstGeom>
                    </p:spPr>
                  </p:pic>
                </p:oleObj>
              </mc:Fallback>
            </mc:AlternateContent>
          </a:graphicData>
        </a:graphic>
      </p:graphicFrame>
    </p:spTree>
    <p:extLst>
      <p:ext uri="{BB962C8B-B14F-4D97-AF65-F5344CB8AC3E}">
        <p14:creationId xmlns:p14="http://schemas.microsoft.com/office/powerpoint/2010/main" val="4454710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9CB66-6193-1A89-A078-8279C712D537}"/>
              </a:ext>
            </a:extLst>
          </p:cNvPr>
          <p:cNvSpPr>
            <a:spLocks noGrp="1"/>
          </p:cNvSpPr>
          <p:nvPr>
            <p:ph type="title"/>
          </p:nvPr>
        </p:nvSpPr>
        <p:spPr/>
        <p:txBody>
          <a:bodyPr/>
          <a:lstStyle/>
          <a:p>
            <a:r>
              <a:rPr lang="en-US" dirty="0"/>
              <a:t>Physical Preservation</a:t>
            </a:r>
          </a:p>
        </p:txBody>
      </p:sp>
      <p:sp>
        <p:nvSpPr>
          <p:cNvPr id="4" name="Slide Number Placeholder 3">
            <a:extLst>
              <a:ext uri="{FF2B5EF4-FFF2-40B4-BE49-F238E27FC236}">
                <a16:creationId xmlns:a16="http://schemas.microsoft.com/office/drawing/2014/main" id="{9B019145-2311-4BA6-2395-EF6B2A38AA3F}"/>
              </a:ext>
            </a:extLst>
          </p:cNvPr>
          <p:cNvSpPr>
            <a:spLocks noGrp="1"/>
          </p:cNvSpPr>
          <p:nvPr>
            <p:ph type="sldNum" sz="quarter" idx="11"/>
          </p:nvPr>
        </p:nvSpPr>
        <p:spPr/>
        <p:txBody>
          <a:bodyPr/>
          <a:lstStyle/>
          <a:p>
            <a:pPr>
              <a:defRPr/>
            </a:pPr>
            <a:r>
              <a:rPr lang="en-US" dirty="0"/>
              <a:t>3.1</a:t>
            </a:r>
          </a:p>
        </p:txBody>
      </p:sp>
      <p:sp>
        <p:nvSpPr>
          <p:cNvPr id="5" name="Footer Placeholder 4">
            <a:extLst>
              <a:ext uri="{FF2B5EF4-FFF2-40B4-BE49-F238E27FC236}">
                <a16:creationId xmlns:a16="http://schemas.microsoft.com/office/drawing/2014/main" id="{931E66A8-4B9E-4B1D-1C70-E519E0282DA8}"/>
              </a:ext>
            </a:extLst>
          </p:cNvPr>
          <p:cNvSpPr>
            <a:spLocks noGrp="1"/>
          </p:cNvSpPr>
          <p:nvPr>
            <p:ph type="ftr" sz="quarter" idx="12"/>
          </p:nvPr>
        </p:nvSpPr>
        <p:spPr/>
        <p:txBody>
          <a:bodyPr/>
          <a:lstStyle/>
          <a:p>
            <a:pPr algn="l">
              <a:defRPr/>
            </a:pPr>
            <a:r>
              <a:rPr lang="en-US"/>
              <a:t>James B. Sibley, Deputy Attorney General</a:t>
            </a:r>
            <a:endParaRPr lang="en-US" dirty="0"/>
          </a:p>
        </p:txBody>
      </p:sp>
      <p:pic>
        <p:nvPicPr>
          <p:cNvPr id="7" name="Picture 6" descr="A picture containing indoor, cluttered&#10;&#10;Description automatically generated">
            <a:extLst>
              <a:ext uri="{FF2B5EF4-FFF2-40B4-BE49-F238E27FC236}">
                <a16:creationId xmlns:a16="http://schemas.microsoft.com/office/drawing/2014/main" id="{030EDCEA-FF3A-532B-94EE-3876BC6D9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684" y="3125581"/>
            <a:ext cx="3986631" cy="2619375"/>
          </a:xfrm>
          <a:prstGeom prst="rect">
            <a:avLst/>
          </a:prstGeom>
        </p:spPr>
      </p:pic>
    </p:spTree>
    <p:extLst>
      <p:ext uri="{BB962C8B-B14F-4D97-AF65-F5344CB8AC3E}">
        <p14:creationId xmlns:p14="http://schemas.microsoft.com/office/powerpoint/2010/main" val="6275163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7057DA-976C-B957-7A9E-75BB0F03BE5C}"/>
              </a:ext>
            </a:extLst>
          </p:cNvPr>
          <p:cNvSpPr>
            <a:spLocks noGrp="1"/>
          </p:cNvSpPr>
          <p:nvPr>
            <p:ph type="title"/>
          </p:nvPr>
        </p:nvSpPr>
        <p:spPr/>
        <p:txBody>
          <a:bodyPr/>
          <a:lstStyle/>
          <a:p>
            <a:r>
              <a:rPr lang="en-US" dirty="0"/>
              <a:t>Usually, a Field Level Decision</a:t>
            </a:r>
          </a:p>
        </p:txBody>
      </p:sp>
      <p:sp>
        <p:nvSpPr>
          <p:cNvPr id="8" name="Content Placeholder 7">
            <a:extLst>
              <a:ext uri="{FF2B5EF4-FFF2-40B4-BE49-F238E27FC236}">
                <a16:creationId xmlns:a16="http://schemas.microsoft.com/office/drawing/2014/main" id="{4632A8C6-8615-CE48-F725-A4FB6E110F2B}"/>
              </a:ext>
            </a:extLst>
          </p:cNvPr>
          <p:cNvSpPr>
            <a:spLocks noGrp="1"/>
          </p:cNvSpPr>
          <p:nvPr>
            <p:ph sz="quarter" idx="2"/>
          </p:nvPr>
        </p:nvSpPr>
        <p:spPr>
          <a:xfrm>
            <a:off x="609600" y="2438400"/>
            <a:ext cx="3886200" cy="3124200"/>
          </a:xfrm>
        </p:spPr>
        <p:txBody>
          <a:bodyPr>
            <a:normAutofit fontScale="32500" lnSpcReduction="20000"/>
          </a:bodyPr>
          <a:lstStyle/>
          <a:p>
            <a:pPr algn="l"/>
            <a:r>
              <a:rPr lang="en-US" sz="5500" b="0" dirty="0">
                <a:solidFill>
                  <a:srgbClr val="333333"/>
                </a:solidFill>
                <a:effectLst/>
                <a:latin typeface="Apex New Book"/>
              </a:rPr>
              <a:t>There are protocols for the collecting </a:t>
            </a:r>
            <a:r>
              <a:rPr lang="en-US" sz="5500" b="0" i="1" dirty="0">
                <a:solidFill>
                  <a:srgbClr val="333333"/>
                </a:solidFill>
                <a:effectLst/>
                <a:latin typeface="Apex New Book"/>
              </a:rPr>
              <a:t>volatile evidence</a:t>
            </a:r>
            <a:r>
              <a:rPr lang="en-US" sz="5500" b="0" dirty="0">
                <a:solidFill>
                  <a:srgbClr val="333333"/>
                </a:solidFill>
                <a:effectLst/>
                <a:latin typeface="Apex New Book"/>
              </a:rPr>
              <a:t>. Volatile evidence should be collected based on the </a:t>
            </a:r>
            <a:r>
              <a:rPr lang="en-US" sz="5500" b="1" dirty="0">
                <a:solidFill>
                  <a:srgbClr val="333333"/>
                </a:solidFill>
                <a:effectLst/>
                <a:latin typeface="Apex New Book"/>
              </a:rPr>
              <a:t>order of volatility</a:t>
            </a:r>
            <a:r>
              <a:rPr lang="en-US" sz="5500" b="0" dirty="0">
                <a:solidFill>
                  <a:srgbClr val="333333"/>
                </a:solidFill>
                <a:effectLst/>
                <a:latin typeface="Apex New Book"/>
              </a:rPr>
              <a:t>; that is, the most volatile evidence should be collected first, and the least volatile should be collected last. The Request for Comments (RFC) 3227 document provides the following sample of the order of volatile data (from most to least volatile) for standard systems (</a:t>
            </a:r>
            <a:r>
              <a:rPr lang="en-US" sz="5500" b="0" dirty="0" err="1">
                <a:solidFill>
                  <a:srgbClr val="333333"/>
                </a:solidFill>
                <a:effectLst/>
                <a:latin typeface="Apex New Book"/>
              </a:rPr>
              <a:t>Brezinski</a:t>
            </a:r>
            <a:r>
              <a:rPr lang="en-US" sz="5500" b="0" dirty="0">
                <a:solidFill>
                  <a:srgbClr val="333333"/>
                </a:solidFill>
                <a:effectLst/>
                <a:latin typeface="Apex New Book"/>
              </a:rPr>
              <a:t> and </a:t>
            </a:r>
            <a:r>
              <a:rPr lang="en-US" sz="5500" b="0" dirty="0" err="1">
                <a:solidFill>
                  <a:srgbClr val="333333"/>
                </a:solidFill>
                <a:effectLst/>
                <a:latin typeface="Apex New Book"/>
              </a:rPr>
              <a:t>Killalea</a:t>
            </a:r>
            <a:r>
              <a:rPr lang="en-US" sz="5500" b="0" dirty="0">
                <a:solidFill>
                  <a:srgbClr val="333333"/>
                </a:solidFill>
                <a:effectLst/>
                <a:latin typeface="Apex New Book"/>
              </a:rPr>
              <a:t>, 2002):</a:t>
            </a:r>
          </a:p>
          <a:p>
            <a:endParaRPr lang="en-US" dirty="0"/>
          </a:p>
        </p:txBody>
      </p:sp>
      <p:sp>
        <p:nvSpPr>
          <p:cNvPr id="10" name="Content Placeholder 9">
            <a:extLst>
              <a:ext uri="{FF2B5EF4-FFF2-40B4-BE49-F238E27FC236}">
                <a16:creationId xmlns:a16="http://schemas.microsoft.com/office/drawing/2014/main" id="{42961557-E75B-3E23-3FF1-79071FECD768}"/>
              </a:ext>
            </a:extLst>
          </p:cNvPr>
          <p:cNvSpPr>
            <a:spLocks noGrp="1"/>
          </p:cNvSpPr>
          <p:nvPr>
            <p:ph sz="quarter" idx="4"/>
          </p:nvPr>
        </p:nvSpPr>
        <p:spPr/>
        <p:txBody>
          <a:bodyPr>
            <a:normAutofit fontScale="32500" lnSpcReduction="20000"/>
          </a:bodyPr>
          <a:lstStyle/>
          <a:p>
            <a:pPr algn="l"/>
            <a:r>
              <a:rPr lang="en-US" b="0" dirty="0">
                <a:solidFill>
                  <a:srgbClr val="333333"/>
                </a:solidFill>
                <a:effectLst/>
                <a:latin typeface="Apex New Book"/>
              </a:rPr>
              <a:t>There are protocols for the collecting </a:t>
            </a:r>
            <a:r>
              <a:rPr lang="en-US" b="0" i="1" dirty="0">
                <a:solidFill>
                  <a:srgbClr val="333333"/>
                </a:solidFill>
                <a:effectLst/>
                <a:latin typeface="Apex New Book"/>
              </a:rPr>
              <a:t>volatile evidence</a:t>
            </a:r>
            <a:r>
              <a:rPr lang="en-US" b="0" dirty="0">
                <a:solidFill>
                  <a:srgbClr val="333333"/>
                </a:solidFill>
                <a:effectLst/>
                <a:latin typeface="Apex New Book"/>
              </a:rPr>
              <a:t>. Volatile evidence should be collected based on the order of volatility; that is, the most volatile evidence should be collected first, and the least volatile should be collected last. The Request for Comments (RFC) 3227 document provides the following sample of the order of volatile data (from most to least volatile) for standard systems (</a:t>
            </a:r>
            <a:r>
              <a:rPr lang="en-US" b="0" dirty="0" err="1">
                <a:solidFill>
                  <a:srgbClr val="333333"/>
                </a:solidFill>
                <a:effectLst/>
                <a:latin typeface="Apex New Book"/>
              </a:rPr>
              <a:t>Brezinski</a:t>
            </a:r>
            <a:r>
              <a:rPr lang="en-US" b="0" dirty="0">
                <a:solidFill>
                  <a:srgbClr val="333333"/>
                </a:solidFill>
                <a:effectLst/>
                <a:latin typeface="Apex New Book"/>
              </a:rPr>
              <a:t> and </a:t>
            </a:r>
            <a:r>
              <a:rPr lang="en-US" b="0" dirty="0" err="1">
                <a:solidFill>
                  <a:srgbClr val="333333"/>
                </a:solidFill>
                <a:effectLst/>
                <a:latin typeface="Apex New Book"/>
              </a:rPr>
              <a:t>Killalea</a:t>
            </a:r>
            <a:r>
              <a:rPr lang="en-US" b="0" dirty="0">
                <a:solidFill>
                  <a:srgbClr val="333333"/>
                </a:solidFill>
                <a:effectLst/>
                <a:latin typeface="Apex New Book"/>
              </a:rPr>
              <a:t>, 2002):</a:t>
            </a:r>
          </a:p>
          <a:p>
            <a:pPr algn="l">
              <a:buFont typeface="Arial" panose="020B0604020202020204" pitchFamily="34" charset="0"/>
              <a:buChar char="•"/>
            </a:pPr>
            <a:r>
              <a:rPr lang="en-US" b="0" i="0" dirty="0">
                <a:solidFill>
                  <a:srgbClr val="333333"/>
                </a:solidFill>
                <a:effectLst/>
                <a:latin typeface="Apex New Book"/>
              </a:rPr>
              <a:t>registers, cache</a:t>
            </a:r>
          </a:p>
          <a:p>
            <a:pPr algn="l">
              <a:buFont typeface="Arial" panose="020B0604020202020204" pitchFamily="34" charset="0"/>
              <a:buChar char="•"/>
            </a:pPr>
            <a:r>
              <a:rPr lang="en-US" b="0" i="0" dirty="0">
                <a:solidFill>
                  <a:srgbClr val="333333"/>
                </a:solidFill>
                <a:effectLst/>
                <a:latin typeface="Apex New Book"/>
              </a:rPr>
              <a:t>routing table, ...[address resolution protocol or ARP] cache, process table, kernel statistics, memory</a:t>
            </a:r>
          </a:p>
          <a:p>
            <a:pPr algn="l">
              <a:buFont typeface="Arial" panose="020B0604020202020204" pitchFamily="34" charset="0"/>
              <a:buChar char="•"/>
            </a:pPr>
            <a:r>
              <a:rPr lang="en-US" b="0" i="0" dirty="0">
                <a:solidFill>
                  <a:srgbClr val="333333"/>
                </a:solidFill>
                <a:effectLst/>
                <a:latin typeface="Apex New Book"/>
              </a:rPr>
              <a:t>temporary file systems</a:t>
            </a:r>
          </a:p>
          <a:p>
            <a:pPr algn="l">
              <a:buFont typeface="Arial" panose="020B0604020202020204" pitchFamily="34" charset="0"/>
              <a:buChar char="•"/>
            </a:pPr>
            <a:r>
              <a:rPr lang="en-US" b="0" i="0" dirty="0">
                <a:solidFill>
                  <a:srgbClr val="333333"/>
                </a:solidFill>
                <a:effectLst/>
                <a:latin typeface="Apex New Book"/>
              </a:rPr>
              <a:t>disk</a:t>
            </a:r>
          </a:p>
          <a:p>
            <a:pPr algn="l">
              <a:buFont typeface="Arial" panose="020B0604020202020204" pitchFamily="34" charset="0"/>
              <a:buChar char="•"/>
            </a:pPr>
            <a:r>
              <a:rPr lang="en-US" b="0" i="0" dirty="0">
                <a:solidFill>
                  <a:srgbClr val="333333"/>
                </a:solidFill>
                <a:effectLst/>
                <a:latin typeface="Apex New Book"/>
              </a:rPr>
              <a:t>remote logging and monitoring data that is relevant to the system in question</a:t>
            </a:r>
          </a:p>
          <a:p>
            <a:pPr algn="l">
              <a:buFont typeface="Arial" panose="020B0604020202020204" pitchFamily="34" charset="0"/>
              <a:buChar char="•"/>
            </a:pPr>
            <a:r>
              <a:rPr lang="en-US" b="0" i="0" dirty="0">
                <a:solidFill>
                  <a:srgbClr val="333333"/>
                </a:solidFill>
                <a:effectLst/>
                <a:latin typeface="Apex New Book"/>
              </a:rPr>
              <a:t>physical configuration, network topology</a:t>
            </a:r>
          </a:p>
          <a:p>
            <a:pPr algn="l">
              <a:buFont typeface="Arial" panose="020B0604020202020204" pitchFamily="34" charset="0"/>
              <a:buChar char="•"/>
            </a:pPr>
            <a:r>
              <a:rPr lang="en-US" b="0" i="0" dirty="0">
                <a:solidFill>
                  <a:srgbClr val="333333"/>
                </a:solidFill>
                <a:effectLst/>
                <a:latin typeface="Apex New Book"/>
              </a:rPr>
              <a:t>archival media</a:t>
            </a:r>
          </a:p>
          <a:p>
            <a:pPr algn="l"/>
            <a:r>
              <a:rPr lang="en-US" b="0" i="0" dirty="0">
                <a:solidFill>
                  <a:srgbClr val="000000"/>
                </a:solidFill>
                <a:effectLst/>
                <a:latin typeface="Apex New Bold"/>
              </a:rPr>
              <a:t>For more information see: </a:t>
            </a:r>
            <a:r>
              <a:rPr lang="en-US" b="0" i="0" dirty="0" err="1">
                <a:solidFill>
                  <a:srgbClr val="000000"/>
                </a:solidFill>
                <a:effectLst/>
                <a:latin typeface="Apex New Bold"/>
              </a:rPr>
              <a:t>Brezinski</a:t>
            </a:r>
            <a:r>
              <a:rPr lang="en-US" b="0" i="0" dirty="0">
                <a:solidFill>
                  <a:srgbClr val="000000"/>
                </a:solidFill>
                <a:effectLst/>
                <a:latin typeface="Apex New Bold"/>
              </a:rPr>
              <a:t>, D. and T. </a:t>
            </a:r>
            <a:r>
              <a:rPr lang="en-US" b="0" i="0" dirty="0" err="1">
                <a:solidFill>
                  <a:srgbClr val="000000"/>
                </a:solidFill>
                <a:effectLst/>
                <a:latin typeface="Apex New Bold"/>
              </a:rPr>
              <a:t>Killalea</a:t>
            </a:r>
            <a:r>
              <a:rPr lang="en-US" b="0" i="0" dirty="0">
                <a:solidFill>
                  <a:srgbClr val="000000"/>
                </a:solidFill>
                <a:effectLst/>
                <a:latin typeface="Apex New Bold"/>
              </a:rPr>
              <a:t>. (2002). </a:t>
            </a:r>
            <a:r>
              <a:rPr lang="en-US" b="0" i="1" u="none" strike="noStrike" dirty="0">
                <a:solidFill>
                  <a:srgbClr val="337AB7"/>
                </a:solidFill>
                <a:effectLst/>
                <a:latin typeface="Apex New Bold"/>
                <a:hlinkClick r:id="rId2"/>
              </a:rPr>
              <a:t>Guidelines for Evidence Collection and Archiving</a:t>
            </a:r>
            <a:r>
              <a:rPr lang="en-US" b="0" i="0" dirty="0">
                <a:solidFill>
                  <a:srgbClr val="000000"/>
                </a:solidFill>
                <a:effectLst/>
                <a:latin typeface="Apex New Bold"/>
              </a:rPr>
              <a:t> . Request for Comments: 3227. </a:t>
            </a:r>
          </a:p>
          <a:p>
            <a:endParaRPr lang="en-US" dirty="0"/>
          </a:p>
        </p:txBody>
      </p:sp>
      <p:sp>
        <p:nvSpPr>
          <p:cNvPr id="4" name="Slide Number Placeholder 3">
            <a:extLst>
              <a:ext uri="{FF2B5EF4-FFF2-40B4-BE49-F238E27FC236}">
                <a16:creationId xmlns:a16="http://schemas.microsoft.com/office/drawing/2014/main" id="{29C196AA-C582-1200-3802-376D3946F5E1}"/>
              </a:ext>
            </a:extLst>
          </p:cNvPr>
          <p:cNvSpPr>
            <a:spLocks noGrp="1"/>
          </p:cNvSpPr>
          <p:nvPr>
            <p:ph type="sldNum" sz="quarter" idx="16"/>
          </p:nvPr>
        </p:nvSpPr>
        <p:spPr/>
        <p:txBody>
          <a:bodyPr>
            <a:normAutofit fontScale="85000" lnSpcReduction="20000"/>
          </a:bodyPr>
          <a:lstStyle/>
          <a:p>
            <a:pPr>
              <a:defRPr/>
            </a:pPr>
            <a:r>
              <a:rPr lang="en-US" dirty="0"/>
              <a:t>3.2</a:t>
            </a:r>
          </a:p>
        </p:txBody>
      </p:sp>
      <p:sp>
        <p:nvSpPr>
          <p:cNvPr id="5" name="Footer Placeholder 4">
            <a:extLst>
              <a:ext uri="{FF2B5EF4-FFF2-40B4-BE49-F238E27FC236}">
                <a16:creationId xmlns:a16="http://schemas.microsoft.com/office/drawing/2014/main" id="{6AECBAB5-AFA0-B6B3-5BF3-EC58CB7E4694}"/>
              </a:ext>
            </a:extLst>
          </p:cNvPr>
          <p:cNvSpPr>
            <a:spLocks noGrp="1"/>
          </p:cNvSpPr>
          <p:nvPr>
            <p:ph type="ftr" sz="quarter" idx="17"/>
          </p:nvPr>
        </p:nvSpPr>
        <p:spPr/>
        <p:txBody>
          <a:bodyPr/>
          <a:lstStyle/>
          <a:p>
            <a:pPr algn="l">
              <a:defRPr/>
            </a:pPr>
            <a:r>
              <a:rPr lang="en-US"/>
              <a:t>James B. Sibley, Deputy Attorney General</a:t>
            </a:r>
            <a:endParaRPr lang="en-US" dirty="0"/>
          </a:p>
        </p:txBody>
      </p:sp>
      <p:sp>
        <p:nvSpPr>
          <p:cNvPr id="7" name="Text Placeholder 6">
            <a:extLst>
              <a:ext uri="{FF2B5EF4-FFF2-40B4-BE49-F238E27FC236}">
                <a16:creationId xmlns:a16="http://schemas.microsoft.com/office/drawing/2014/main" id="{D92398CC-0E9A-04CA-FE34-6E8FA8D5296C}"/>
              </a:ext>
            </a:extLst>
          </p:cNvPr>
          <p:cNvSpPr>
            <a:spLocks noGrp="1"/>
          </p:cNvSpPr>
          <p:nvPr>
            <p:ph type="body" sz="quarter" idx="1"/>
          </p:nvPr>
        </p:nvSpPr>
        <p:spPr/>
        <p:txBody>
          <a:bodyPr/>
          <a:lstStyle/>
          <a:p>
            <a:r>
              <a:rPr lang="en-US" dirty="0"/>
              <a:t>Running Devices</a:t>
            </a:r>
          </a:p>
        </p:txBody>
      </p:sp>
      <p:sp>
        <p:nvSpPr>
          <p:cNvPr id="9" name="Text Placeholder 8">
            <a:extLst>
              <a:ext uri="{FF2B5EF4-FFF2-40B4-BE49-F238E27FC236}">
                <a16:creationId xmlns:a16="http://schemas.microsoft.com/office/drawing/2014/main" id="{6F52917D-50B7-890E-1A8B-2F617FA30BF4}"/>
              </a:ext>
            </a:extLst>
          </p:cNvPr>
          <p:cNvSpPr>
            <a:spLocks noGrp="1"/>
          </p:cNvSpPr>
          <p:nvPr>
            <p:ph type="body" sz="quarter" idx="3"/>
          </p:nvPr>
        </p:nvSpPr>
        <p:spPr/>
        <p:txBody>
          <a:bodyPr/>
          <a:lstStyle/>
          <a:p>
            <a:r>
              <a:rPr lang="en-US" dirty="0"/>
              <a:t>There are rules/</a:t>
            </a:r>
            <a:r>
              <a:rPr lang="en-US" dirty="0" err="1"/>
              <a:t>guidlines</a:t>
            </a:r>
            <a:endParaRPr lang="en-US" dirty="0"/>
          </a:p>
        </p:txBody>
      </p:sp>
    </p:spTree>
    <p:extLst>
      <p:ext uri="{BB962C8B-B14F-4D97-AF65-F5344CB8AC3E}">
        <p14:creationId xmlns:p14="http://schemas.microsoft.com/office/powerpoint/2010/main" val="9978192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Mining and Refining Digital Gold</a:t>
            </a:r>
            <a:endParaRPr lang="en-US" sz="2800" dirty="0"/>
          </a:p>
        </p:txBody>
      </p:sp>
      <p:sp>
        <p:nvSpPr>
          <p:cNvPr id="3" name="Footer Placeholder 2"/>
          <p:cNvSpPr>
            <a:spLocks noGrp="1"/>
          </p:cNvSpPr>
          <p:nvPr>
            <p:ph type="ftr" sz="quarter" idx="11"/>
          </p:nvPr>
        </p:nvSpPr>
        <p:spPr/>
        <p:txBody>
          <a:bodyPr/>
          <a:lstStyle/>
          <a:p>
            <a:pPr>
              <a:defRPr/>
            </a:pPr>
            <a:r>
              <a:rPr lang="en-US" dirty="0"/>
              <a:t>James B. Sibley, Deputy Attorney General</a:t>
            </a:r>
          </a:p>
        </p:txBody>
      </p:sp>
      <p:sp>
        <p:nvSpPr>
          <p:cNvPr id="8" name="Slide Number Placeholder 7"/>
          <p:cNvSpPr>
            <a:spLocks noGrp="1"/>
          </p:cNvSpPr>
          <p:nvPr>
            <p:ph type="sldNum" sz="quarter" idx="12"/>
          </p:nvPr>
        </p:nvSpPr>
        <p:spPr/>
        <p:txBody>
          <a:bodyPr/>
          <a:lstStyle/>
          <a:p>
            <a:pPr>
              <a:defRPr/>
            </a:pPr>
            <a:r>
              <a:rPr lang="en-US" dirty="0"/>
              <a:t> </a:t>
            </a:r>
          </a:p>
        </p:txBody>
      </p:sp>
      <p:sp>
        <p:nvSpPr>
          <p:cNvPr id="6" name="Rectangle 5"/>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sp>
        <p:nvSpPr>
          <p:cNvPr id="4" name="TextBox 3">
            <a:extLst>
              <a:ext uri="{FF2B5EF4-FFF2-40B4-BE49-F238E27FC236}">
                <a16:creationId xmlns:a16="http://schemas.microsoft.com/office/drawing/2014/main" id="{EA6862A1-8B3B-42F1-ADA8-28BA2224C0E5}"/>
              </a:ext>
            </a:extLst>
          </p:cNvPr>
          <p:cNvSpPr txBox="1"/>
          <p:nvPr/>
        </p:nvSpPr>
        <p:spPr>
          <a:xfrm>
            <a:off x="609600" y="1752600"/>
            <a:ext cx="8153400" cy="369332"/>
          </a:xfrm>
          <a:prstGeom prst="rect">
            <a:avLst/>
          </a:prstGeom>
          <a:noFill/>
        </p:spPr>
        <p:txBody>
          <a:bodyPr wrap="square" rtlCol="0">
            <a:spAutoFit/>
          </a:bodyPr>
          <a:lstStyle/>
          <a:p>
            <a:r>
              <a:rPr lang="en-US" dirty="0"/>
              <a:t>A Practical Guide to Digital and Electronic Evidence for Nevada Prosecutors</a:t>
            </a:r>
          </a:p>
        </p:txBody>
      </p:sp>
      <p:pic>
        <p:nvPicPr>
          <p:cNvPr id="7" name="Picture 6" descr="Diagram&#10;&#10;Description automatically generated with low confidence">
            <a:extLst>
              <a:ext uri="{FF2B5EF4-FFF2-40B4-BE49-F238E27FC236}">
                <a16:creationId xmlns:a16="http://schemas.microsoft.com/office/drawing/2014/main" id="{DBA1252A-E1A5-45B4-9923-4EFC184A4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93" y="2506980"/>
            <a:ext cx="5421083" cy="3202886"/>
          </a:xfrm>
          <a:prstGeom prst="rect">
            <a:avLst/>
          </a:prstGeom>
        </p:spPr>
      </p:pic>
    </p:spTree>
    <p:extLst>
      <p:ext uri="{BB962C8B-B14F-4D97-AF65-F5344CB8AC3E}">
        <p14:creationId xmlns:p14="http://schemas.microsoft.com/office/powerpoint/2010/main" val="16246508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44E4-B36C-AB7A-FF51-887CBB066FF5}"/>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7003F7F4-4B53-A102-CAF7-E98DDD31AA74}"/>
              </a:ext>
            </a:extLst>
          </p:cNvPr>
          <p:cNvSpPr>
            <a:spLocks noGrp="1"/>
          </p:cNvSpPr>
          <p:nvPr>
            <p:ph sz="quarter" idx="2"/>
          </p:nvPr>
        </p:nvSpPr>
        <p:spPr/>
        <p:txBody>
          <a:bodyPr/>
          <a:lstStyle/>
          <a:p>
            <a:r>
              <a:rPr lang="en-US" dirty="0"/>
              <a:t>Isolate from Network</a:t>
            </a:r>
          </a:p>
          <a:p>
            <a:r>
              <a:rPr lang="en-US" dirty="0"/>
              <a:t>Be Aware of Cellular, Wi-Fi, Bluetooth</a:t>
            </a:r>
          </a:p>
          <a:p>
            <a:r>
              <a:rPr lang="en-US" dirty="0"/>
              <a:t>Seize unique peripherals/connectors</a:t>
            </a:r>
          </a:p>
          <a:p>
            <a:r>
              <a:rPr lang="en-US" dirty="0"/>
              <a:t>Batteries?</a:t>
            </a:r>
          </a:p>
        </p:txBody>
      </p:sp>
      <p:pic>
        <p:nvPicPr>
          <p:cNvPr id="10" name="Content Placeholder 9" descr="A picture containing indoor, scene, stage, light&#10;&#10;Description automatically generated">
            <a:extLst>
              <a:ext uri="{FF2B5EF4-FFF2-40B4-BE49-F238E27FC236}">
                <a16:creationId xmlns:a16="http://schemas.microsoft.com/office/drawing/2014/main" id="{0826FA87-16B6-D059-3E4A-08A0281460D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2558034"/>
            <a:ext cx="3886200" cy="3342131"/>
          </a:xfrm>
        </p:spPr>
      </p:pic>
      <p:sp>
        <p:nvSpPr>
          <p:cNvPr id="5" name="Slide Number Placeholder 4">
            <a:extLst>
              <a:ext uri="{FF2B5EF4-FFF2-40B4-BE49-F238E27FC236}">
                <a16:creationId xmlns:a16="http://schemas.microsoft.com/office/drawing/2014/main" id="{6CE1260A-7296-25F5-A335-C6DE560B6D72}"/>
              </a:ext>
            </a:extLst>
          </p:cNvPr>
          <p:cNvSpPr>
            <a:spLocks noGrp="1"/>
          </p:cNvSpPr>
          <p:nvPr>
            <p:ph type="sldNum" sz="quarter" idx="16"/>
          </p:nvPr>
        </p:nvSpPr>
        <p:spPr/>
        <p:txBody>
          <a:bodyPr>
            <a:normAutofit fontScale="85000" lnSpcReduction="20000"/>
          </a:bodyPr>
          <a:lstStyle/>
          <a:p>
            <a:pPr>
              <a:defRPr/>
            </a:pPr>
            <a:r>
              <a:rPr lang="en-US" dirty="0"/>
              <a:t>3.3</a:t>
            </a:r>
          </a:p>
        </p:txBody>
      </p:sp>
      <p:sp>
        <p:nvSpPr>
          <p:cNvPr id="6" name="Footer Placeholder 5">
            <a:extLst>
              <a:ext uri="{FF2B5EF4-FFF2-40B4-BE49-F238E27FC236}">
                <a16:creationId xmlns:a16="http://schemas.microsoft.com/office/drawing/2014/main" id="{5F04C31E-212A-4D72-0196-9A3F8C097EA6}"/>
              </a:ext>
            </a:extLst>
          </p:cNvPr>
          <p:cNvSpPr>
            <a:spLocks noGrp="1"/>
          </p:cNvSpPr>
          <p:nvPr>
            <p:ph type="ftr" sz="quarter" idx="17"/>
          </p:nvPr>
        </p:nvSpPr>
        <p:spPr/>
        <p:txBody>
          <a:bodyPr/>
          <a:lstStyle/>
          <a:p>
            <a:pPr>
              <a:defRPr/>
            </a:pPr>
            <a:r>
              <a:rPr lang="en-US"/>
              <a:t>James B. Sibley, Deputy Attorney General</a:t>
            </a:r>
          </a:p>
        </p:txBody>
      </p:sp>
      <p:sp>
        <p:nvSpPr>
          <p:cNvPr id="7" name="Text Placeholder 6">
            <a:extLst>
              <a:ext uri="{FF2B5EF4-FFF2-40B4-BE49-F238E27FC236}">
                <a16:creationId xmlns:a16="http://schemas.microsoft.com/office/drawing/2014/main" id="{7595CCD3-53CD-90B1-FC93-817F3F969785}"/>
              </a:ext>
            </a:extLst>
          </p:cNvPr>
          <p:cNvSpPr>
            <a:spLocks noGrp="1"/>
          </p:cNvSpPr>
          <p:nvPr>
            <p:ph type="body" sz="quarter" idx="1"/>
          </p:nvPr>
        </p:nvSpPr>
        <p:spPr/>
        <p:txBody>
          <a:bodyPr>
            <a:normAutofit lnSpcReduction="10000"/>
          </a:bodyPr>
          <a:lstStyle/>
          <a:p>
            <a:r>
              <a:rPr lang="en-US" dirty="0"/>
              <a:t>Remote Access</a:t>
            </a:r>
          </a:p>
        </p:txBody>
      </p:sp>
      <p:sp>
        <p:nvSpPr>
          <p:cNvPr id="8" name="Text Placeholder 7">
            <a:extLst>
              <a:ext uri="{FF2B5EF4-FFF2-40B4-BE49-F238E27FC236}">
                <a16:creationId xmlns:a16="http://schemas.microsoft.com/office/drawing/2014/main" id="{A27D1871-B321-7311-0107-2BFBDDDC3C2B}"/>
              </a:ext>
            </a:extLst>
          </p:cNvPr>
          <p:cNvSpPr>
            <a:spLocks noGrp="1"/>
          </p:cNvSpPr>
          <p:nvPr>
            <p:ph type="body" sz="quarter" idx="3"/>
          </p:nvPr>
        </p:nvSpPr>
        <p:spPr/>
        <p:txBody>
          <a:bodyPr>
            <a:normAutofit lnSpcReduction="10000"/>
          </a:bodyPr>
          <a:lstStyle/>
          <a:p>
            <a:r>
              <a:rPr lang="en-US" dirty="0"/>
              <a:t>Faraday bags, cages, write blockers (hardware/software)</a:t>
            </a:r>
          </a:p>
        </p:txBody>
      </p:sp>
    </p:spTree>
    <p:extLst>
      <p:ext uri="{BB962C8B-B14F-4D97-AF65-F5344CB8AC3E}">
        <p14:creationId xmlns:p14="http://schemas.microsoft.com/office/powerpoint/2010/main" val="35597978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24C6EE2F-C83B-B978-2AA1-8687B1E46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79043">
            <a:off x="4129621" y="3045778"/>
            <a:ext cx="4572000" cy="3046095"/>
          </a:xfrm>
          <a:prstGeom prst="rect">
            <a:avLst/>
          </a:prstGeom>
        </p:spPr>
      </p:pic>
      <p:sp>
        <p:nvSpPr>
          <p:cNvPr id="2" name="Text Placeholder 1">
            <a:extLst>
              <a:ext uri="{FF2B5EF4-FFF2-40B4-BE49-F238E27FC236}">
                <a16:creationId xmlns:a16="http://schemas.microsoft.com/office/drawing/2014/main" id="{C988284F-1DFB-E2DD-C4BD-590C3E38E9F4}"/>
              </a:ext>
            </a:extLst>
          </p:cNvPr>
          <p:cNvSpPr>
            <a:spLocks noGrp="1"/>
          </p:cNvSpPr>
          <p:nvPr>
            <p:ph type="body" idx="1"/>
          </p:nvPr>
        </p:nvSpPr>
        <p:spPr>
          <a:xfrm>
            <a:off x="152400" y="2895600"/>
            <a:ext cx="4572000" cy="1673225"/>
          </a:xfrm>
        </p:spPr>
        <p:txBody>
          <a:bodyPr>
            <a:normAutofit fontScale="92500"/>
          </a:bodyPr>
          <a:lstStyle/>
          <a:p>
            <a:pPr marL="514350" indent="-514350">
              <a:buAutoNum type="arabicPeriod"/>
            </a:pPr>
            <a:r>
              <a:rPr lang="en-US" dirty="0"/>
              <a:t>Preservation Letters</a:t>
            </a:r>
          </a:p>
          <a:p>
            <a:pPr marL="514350" indent="-514350">
              <a:buAutoNum type="arabicPeriod"/>
            </a:pPr>
            <a:r>
              <a:rPr lang="en-US" dirty="0"/>
              <a:t>Locating Contacts for Service</a:t>
            </a:r>
          </a:p>
          <a:p>
            <a:pPr marL="514350" indent="-514350">
              <a:buAutoNum type="arabicPeriod"/>
            </a:pPr>
            <a:r>
              <a:rPr lang="en-US" dirty="0"/>
              <a:t>Language</a:t>
            </a:r>
          </a:p>
        </p:txBody>
      </p:sp>
      <p:sp>
        <p:nvSpPr>
          <p:cNvPr id="3" name="Title 2">
            <a:extLst>
              <a:ext uri="{FF2B5EF4-FFF2-40B4-BE49-F238E27FC236}">
                <a16:creationId xmlns:a16="http://schemas.microsoft.com/office/drawing/2014/main" id="{BD9E1118-E300-7DF0-4D55-8416A69A530D}"/>
              </a:ext>
            </a:extLst>
          </p:cNvPr>
          <p:cNvSpPr>
            <a:spLocks noGrp="1"/>
          </p:cNvSpPr>
          <p:nvPr>
            <p:ph type="title"/>
          </p:nvPr>
        </p:nvSpPr>
        <p:spPr/>
        <p:txBody>
          <a:bodyPr/>
          <a:lstStyle/>
          <a:p>
            <a:r>
              <a:rPr lang="en-US" dirty="0"/>
              <a:t>Preserving 3</a:t>
            </a:r>
            <a:r>
              <a:rPr lang="en-US" baseline="30000" dirty="0"/>
              <a:t>rd</a:t>
            </a:r>
            <a:r>
              <a:rPr lang="en-US" dirty="0"/>
              <a:t> Party Data</a:t>
            </a:r>
          </a:p>
        </p:txBody>
      </p:sp>
      <p:sp>
        <p:nvSpPr>
          <p:cNvPr id="4" name="Slide Number Placeholder 3">
            <a:extLst>
              <a:ext uri="{FF2B5EF4-FFF2-40B4-BE49-F238E27FC236}">
                <a16:creationId xmlns:a16="http://schemas.microsoft.com/office/drawing/2014/main" id="{0DEAA489-1793-FF7A-A09F-08C7A9AB529C}"/>
              </a:ext>
            </a:extLst>
          </p:cNvPr>
          <p:cNvSpPr>
            <a:spLocks noGrp="1"/>
          </p:cNvSpPr>
          <p:nvPr>
            <p:ph type="sldNum" sz="quarter" idx="11"/>
          </p:nvPr>
        </p:nvSpPr>
        <p:spPr/>
        <p:txBody>
          <a:bodyPr/>
          <a:lstStyle/>
          <a:p>
            <a:pPr>
              <a:defRPr/>
            </a:pPr>
            <a:r>
              <a:rPr lang="en-US" dirty="0"/>
              <a:t>3.4</a:t>
            </a:r>
          </a:p>
        </p:txBody>
      </p:sp>
      <p:sp>
        <p:nvSpPr>
          <p:cNvPr id="5" name="Footer Placeholder 4">
            <a:extLst>
              <a:ext uri="{FF2B5EF4-FFF2-40B4-BE49-F238E27FC236}">
                <a16:creationId xmlns:a16="http://schemas.microsoft.com/office/drawing/2014/main" id="{07CA92E3-C731-7C4C-AB20-EB2E53366B5B}"/>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3506919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E1C7C9-37A6-BC3F-D977-779F7C97A936}"/>
              </a:ext>
            </a:extLst>
          </p:cNvPr>
          <p:cNvSpPr>
            <a:spLocks noGrp="1"/>
          </p:cNvSpPr>
          <p:nvPr>
            <p:ph type="title"/>
          </p:nvPr>
        </p:nvSpPr>
        <p:spPr/>
        <p:txBody>
          <a:bodyPr/>
          <a:lstStyle/>
          <a:p>
            <a:r>
              <a:rPr lang="en-US" dirty="0"/>
              <a:t>Preservation Letter</a:t>
            </a:r>
          </a:p>
        </p:txBody>
      </p:sp>
      <p:sp>
        <p:nvSpPr>
          <p:cNvPr id="7" name="Content Placeholder 6">
            <a:extLst>
              <a:ext uri="{FF2B5EF4-FFF2-40B4-BE49-F238E27FC236}">
                <a16:creationId xmlns:a16="http://schemas.microsoft.com/office/drawing/2014/main" id="{AEB41B4B-6CBB-5C25-3C17-014989F8A3D1}"/>
              </a:ext>
            </a:extLst>
          </p:cNvPr>
          <p:cNvSpPr>
            <a:spLocks noGrp="1"/>
          </p:cNvSpPr>
          <p:nvPr>
            <p:ph sz="quarter" idx="1"/>
          </p:nvPr>
        </p:nvSpPr>
        <p:spPr/>
        <p:txBody>
          <a:bodyPr>
            <a:normAutofit lnSpcReduction="10000"/>
          </a:bodyPr>
          <a:lstStyle/>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18 U.S. Code §2703(f)</a:t>
            </a:r>
          </a:p>
          <a:p>
            <a:pPr lvl="1"/>
            <a:r>
              <a:rPr lang="en-US" sz="1500" b="0" i="0" u="none" strike="noStrike" baseline="0" dirty="0">
                <a:latin typeface="Calibri" panose="020F0502020204030204" pitchFamily="34" charset="0"/>
              </a:rPr>
              <a:t>"A provider of wire or electronic communication service or a remote computing service, upon the request of a </a:t>
            </a:r>
            <a:r>
              <a:rPr lang="en-US" sz="1500" b="1" i="0" u="none" strike="noStrike" baseline="0" dirty="0">
                <a:latin typeface="Calibri" panose="020F0502020204030204" pitchFamily="34" charset="0"/>
              </a:rPr>
              <a:t>governmental entity</a:t>
            </a:r>
            <a:r>
              <a:rPr lang="en-US" sz="1500" b="0" i="0" u="none" strike="noStrike" baseline="0" dirty="0">
                <a:latin typeface="Calibri" panose="020F0502020204030204" pitchFamily="34" charset="0"/>
              </a:rPr>
              <a:t>, shall take all necessary steps to preserve records and other evidence in its possession pending the issuance of a court order or other process.“</a:t>
            </a:r>
          </a:p>
          <a:p>
            <a:pPr lvl="1"/>
            <a:endParaRPr lang="en-US" sz="1500" b="0" i="0" u="none" strike="noStrike" baseline="0" dirty="0">
              <a:latin typeface="Calibri" panose="020F0502020204030204" pitchFamily="34" charset="0"/>
            </a:endParaRPr>
          </a:p>
          <a:p>
            <a:r>
              <a:rPr lang="en-US" sz="1800" dirty="0">
                <a:latin typeface="Calibri" panose="020F0502020204030204" pitchFamily="34" charset="0"/>
              </a:rPr>
              <a:t>Essential Elements</a:t>
            </a:r>
          </a:p>
          <a:p>
            <a:pPr lvl="1"/>
            <a:r>
              <a:rPr lang="en-US" sz="1500" b="0" i="0" u="none" strike="noStrike" baseline="0" dirty="0">
                <a:latin typeface="Calibri" panose="020F0502020204030204" pitchFamily="34" charset="0"/>
              </a:rPr>
              <a:t>Id</a:t>
            </a:r>
            <a:r>
              <a:rPr lang="en-US" sz="1500" dirty="0">
                <a:latin typeface="Calibri" panose="020F0502020204030204" pitchFamily="34" charset="0"/>
              </a:rPr>
              <a:t>entify the Account</a:t>
            </a:r>
          </a:p>
          <a:p>
            <a:pPr lvl="1"/>
            <a:r>
              <a:rPr lang="en-US" sz="1500" dirty="0">
                <a:latin typeface="Calibri" panose="020F0502020204030204" pitchFamily="34" charset="0"/>
              </a:rPr>
              <a:t>Request Preservation of </a:t>
            </a:r>
          </a:p>
          <a:p>
            <a:pPr lvl="2"/>
            <a:r>
              <a:rPr lang="en-US" sz="900" b="0" i="0" u="none" strike="noStrike" baseline="0" dirty="0">
                <a:latin typeface="Calibri" panose="020F0502020204030204" pitchFamily="34" charset="0"/>
              </a:rPr>
              <a:t>Subscriber data</a:t>
            </a:r>
          </a:p>
          <a:p>
            <a:pPr lvl="2"/>
            <a:r>
              <a:rPr lang="en-US" sz="900" dirty="0">
                <a:latin typeface="Calibri" panose="020F0502020204030204" pitchFamily="34" charset="0"/>
              </a:rPr>
              <a:t>Transactional data</a:t>
            </a:r>
          </a:p>
          <a:p>
            <a:pPr lvl="2"/>
            <a:r>
              <a:rPr lang="en-US" sz="900" b="0" i="0" u="none" strike="noStrike" baseline="0" dirty="0">
                <a:latin typeface="Calibri" panose="020F0502020204030204" pitchFamily="34" charset="0"/>
              </a:rPr>
              <a:t>Content</a:t>
            </a:r>
          </a:p>
          <a:p>
            <a:endParaRPr lang="en-US" dirty="0"/>
          </a:p>
        </p:txBody>
      </p:sp>
      <p:sp>
        <p:nvSpPr>
          <p:cNvPr id="8" name="Content Placeholder 7">
            <a:extLst>
              <a:ext uri="{FF2B5EF4-FFF2-40B4-BE49-F238E27FC236}">
                <a16:creationId xmlns:a16="http://schemas.microsoft.com/office/drawing/2014/main" id="{6A3BEEDC-21D1-9921-4AE7-74956EE24AA1}"/>
              </a:ext>
            </a:extLst>
          </p:cNvPr>
          <p:cNvSpPr>
            <a:spLocks noGrp="1"/>
          </p:cNvSpPr>
          <p:nvPr>
            <p:ph sz="quarter" idx="2"/>
          </p:nvPr>
        </p:nvSpPr>
        <p:spPr/>
        <p:txBody>
          <a:bodyPr>
            <a:normAutofit lnSpcReduction="10000"/>
          </a:bodyPr>
          <a:lstStyle/>
          <a:p>
            <a:r>
              <a:rPr lang="en-US" dirty="0"/>
              <a:t>Data is preserved for 90 days from receipt</a:t>
            </a:r>
          </a:p>
          <a:p>
            <a:r>
              <a:rPr lang="en-US" dirty="0"/>
              <a:t>May be extended on request for another 90 days</a:t>
            </a:r>
          </a:p>
          <a:p>
            <a:pPr lvl="1"/>
            <a:r>
              <a:rPr lang="en-US" dirty="0"/>
              <a:t>Account Registration (ID)</a:t>
            </a:r>
          </a:p>
          <a:p>
            <a:pPr lvl="1"/>
            <a:r>
              <a:rPr lang="en-US" dirty="0"/>
              <a:t>Email, Chats, Messages, Media, Posts, IP Logs, GPS &amp; Location, $$$</a:t>
            </a:r>
          </a:p>
        </p:txBody>
      </p:sp>
      <p:sp>
        <p:nvSpPr>
          <p:cNvPr id="4" name="Slide Number Placeholder 3">
            <a:extLst>
              <a:ext uri="{FF2B5EF4-FFF2-40B4-BE49-F238E27FC236}">
                <a16:creationId xmlns:a16="http://schemas.microsoft.com/office/drawing/2014/main" id="{8D00B4AB-1D29-4098-BF92-642C8F0FA398}"/>
              </a:ext>
            </a:extLst>
          </p:cNvPr>
          <p:cNvSpPr>
            <a:spLocks noGrp="1"/>
          </p:cNvSpPr>
          <p:nvPr>
            <p:ph type="sldNum" sz="quarter" idx="16"/>
          </p:nvPr>
        </p:nvSpPr>
        <p:spPr/>
        <p:txBody>
          <a:bodyPr/>
          <a:lstStyle/>
          <a:p>
            <a:pPr>
              <a:defRPr/>
            </a:pPr>
            <a:r>
              <a:rPr lang="en-US" dirty="0"/>
              <a:t>3.5</a:t>
            </a:r>
          </a:p>
        </p:txBody>
      </p:sp>
      <p:sp>
        <p:nvSpPr>
          <p:cNvPr id="5" name="Footer Placeholder 4">
            <a:extLst>
              <a:ext uri="{FF2B5EF4-FFF2-40B4-BE49-F238E27FC236}">
                <a16:creationId xmlns:a16="http://schemas.microsoft.com/office/drawing/2014/main" id="{E37D8F45-B4D3-99A4-4DE9-D7EBEBB1A13F}"/>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660165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0245-4F79-0B53-0AF9-30D7493717EB}"/>
              </a:ext>
            </a:extLst>
          </p:cNvPr>
          <p:cNvSpPr>
            <a:spLocks noGrp="1"/>
          </p:cNvSpPr>
          <p:nvPr>
            <p:ph type="title"/>
          </p:nvPr>
        </p:nvSpPr>
        <p:spPr/>
        <p:txBody>
          <a:bodyPr>
            <a:normAutofit fontScale="90000"/>
          </a:bodyPr>
          <a:lstStyle/>
          <a:p>
            <a:r>
              <a:rPr lang="en-US" dirty="0"/>
              <a:t>Sources of Contacts/Guides/Templates</a:t>
            </a:r>
          </a:p>
        </p:txBody>
      </p:sp>
      <p:sp>
        <p:nvSpPr>
          <p:cNvPr id="3" name="Content Placeholder 2">
            <a:extLst>
              <a:ext uri="{FF2B5EF4-FFF2-40B4-BE49-F238E27FC236}">
                <a16:creationId xmlns:a16="http://schemas.microsoft.com/office/drawing/2014/main" id="{8FA79A1A-EF63-9F89-CBDA-BBC7702B1DB6}"/>
              </a:ext>
            </a:extLst>
          </p:cNvPr>
          <p:cNvSpPr>
            <a:spLocks noGrp="1"/>
          </p:cNvSpPr>
          <p:nvPr>
            <p:ph sz="quarter" idx="1"/>
          </p:nvPr>
        </p:nvSpPr>
        <p:spPr/>
        <p:txBody>
          <a:bodyPr/>
          <a:lstStyle/>
          <a:p>
            <a:r>
              <a:rPr lang="en-US" dirty="0"/>
              <a:t>National White Collar Crime Center (NW3C.org)</a:t>
            </a:r>
          </a:p>
          <a:p>
            <a:r>
              <a:rPr lang="en-US" dirty="0"/>
              <a:t>Search.org</a:t>
            </a:r>
          </a:p>
          <a:p>
            <a:r>
              <a:rPr lang="en-US" dirty="0"/>
              <a:t>Hawk Analytics – (www.hawkanalytics.com)</a:t>
            </a:r>
          </a:p>
        </p:txBody>
      </p:sp>
      <p:sp>
        <p:nvSpPr>
          <p:cNvPr id="4" name="Content Placeholder 3">
            <a:extLst>
              <a:ext uri="{FF2B5EF4-FFF2-40B4-BE49-F238E27FC236}">
                <a16:creationId xmlns:a16="http://schemas.microsoft.com/office/drawing/2014/main" id="{A0C77F41-A035-0CF0-8A25-4F64EB1BEC3A}"/>
              </a:ext>
            </a:extLst>
          </p:cNvPr>
          <p:cNvSpPr>
            <a:spLocks noGrp="1"/>
          </p:cNvSpPr>
          <p:nvPr>
            <p:ph sz="quarter" idx="2"/>
          </p:nvPr>
        </p:nvSpPr>
        <p:spPr/>
        <p:txBody>
          <a:bodyPr/>
          <a:lstStyle/>
          <a:p>
            <a:r>
              <a:rPr lang="en-US" dirty="0"/>
              <a:t>Provider Portals</a:t>
            </a:r>
          </a:p>
          <a:p>
            <a:pPr lvl="1"/>
            <a:r>
              <a:rPr lang="en-US" dirty="0">
                <a:hlinkClick r:id="rId2">
                  <a:extLst>
                    <a:ext uri="{A12FA001-AC4F-418D-AE19-62706E023703}">
                      <ahyp:hlinkClr xmlns:ahyp="http://schemas.microsoft.com/office/drawing/2018/hyperlinkcolor" val="tx"/>
                    </a:ext>
                  </a:extLst>
                </a:hlinkClick>
              </a:rPr>
              <a:t>Facebook</a:t>
            </a:r>
            <a:r>
              <a:rPr lang="en-US" dirty="0">
                <a:solidFill>
                  <a:srgbClr val="0000FF"/>
                </a:solidFill>
                <a:hlinkClick r:id="rId2">
                  <a:extLst>
                    <a:ext uri="{A12FA001-AC4F-418D-AE19-62706E023703}">
                      <ahyp:hlinkClr xmlns:ahyp="http://schemas.microsoft.com/office/drawing/2018/hyperlinkcolor" val="tx"/>
                    </a:ext>
                  </a:extLst>
                </a:hlinkClick>
              </a:rPr>
              <a:t> https://www.facebook.com/records/login/</a:t>
            </a:r>
            <a:endParaRPr lang="en-US" dirty="0"/>
          </a:p>
          <a:p>
            <a:pPr lvl="1"/>
            <a:r>
              <a:rPr lang="en-US" dirty="0"/>
              <a:t>Uber Public Safety Response Portal (</a:t>
            </a:r>
            <a:r>
              <a:rPr lang="en-US" dirty="0">
                <a:hlinkClick r:id="rId3"/>
              </a:rPr>
              <a:t>https://lert.uber.com/s/?language=en_US</a:t>
            </a:r>
            <a:r>
              <a:rPr lang="en-US" dirty="0"/>
              <a:t>)</a:t>
            </a:r>
          </a:p>
          <a:p>
            <a:pPr lvl="1"/>
            <a:r>
              <a:rPr lang="en-US" dirty="0" err="1"/>
              <a:t>Etc</a:t>
            </a:r>
            <a:r>
              <a:rPr lang="en-US" dirty="0"/>
              <a:t>…..</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EB00447D-B238-8055-9231-AA9B37E92CE3}"/>
              </a:ext>
            </a:extLst>
          </p:cNvPr>
          <p:cNvSpPr>
            <a:spLocks noGrp="1"/>
          </p:cNvSpPr>
          <p:nvPr>
            <p:ph type="sldNum" sz="quarter" idx="16"/>
          </p:nvPr>
        </p:nvSpPr>
        <p:spPr/>
        <p:txBody>
          <a:bodyPr/>
          <a:lstStyle/>
          <a:p>
            <a:pPr>
              <a:defRPr/>
            </a:pPr>
            <a:r>
              <a:rPr lang="en-US" dirty="0"/>
              <a:t>3.6</a:t>
            </a:r>
          </a:p>
        </p:txBody>
      </p:sp>
      <p:sp>
        <p:nvSpPr>
          <p:cNvPr id="6" name="Footer Placeholder 5">
            <a:extLst>
              <a:ext uri="{FF2B5EF4-FFF2-40B4-BE49-F238E27FC236}">
                <a16:creationId xmlns:a16="http://schemas.microsoft.com/office/drawing/2014/main" id="{493B4551-3781-7390-A9F0-26F5ACEC5E8C}"/>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5225484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7C6E-E550-2F0F-4E33-BA90DAC79954}"/>
              </a:ext>
            </a:extLst>
          </p:cNvPr>
          <p:cNvSpPr>
            <a:spLocks noGrp="1"/>
          </p:cNvSpPr>
          <p:nvPr>
            <p:ph type="title"/>
          </p:nvPr>
        </p:nvSpPr>
        <p:spPr/>
        <p:txBody>
          <a:bodyPr/>
          <a:lstStyle/>
          <a:p>
            <a:r>
              <a:rPr lang="en-US" dirty="0"/>
              <a:t>Warning – Disclosure Policies</a:t>
            </a:r>
          </a:p>
        </p:txBody>
      </p:sp>
      <p:sp>
        <p:nvSpPr>
          <p:cNvPr id="3" name="Content Placeholder 2">
            <a:extLst>
              <a:ext uri="{FF2B5EF4-FFF2-40B4-BE49-F238E27FC236}">
                <a16:creationId xmlns:a16="http://schemas.microsoft.com/office/drawing/2014/main" id="{054F459F-E67E-9FAB-3A66-F9262F0B3067}"/>
              </a:ext>
            </a:extLst>
          </p:cNvPr>
          <p:cNvSpPr>
            <a:spLocks noGrp="1"/>
          </p:cNvSpPr>
          <p:nvPr>
            <p:ph sz="quarter" idx="1"/>
          </p:nvPr>
        </p:nvSpPr>
        <p:spPr/>
        <p:txBody>
          <a:bodyPr/>
          <a:lstStyle/>
          <a:p>
            <a:r>
              <a:rPr lang="en-US" dirty="0"/>
              <a:t>Check LE Guides for Disclosure Policy</a:t>
            </a:r>
          </a:p>
          <a:p>
            <a:r>
              <a:rPr lang="en-US" dirty="0"/>
              <a:t>A sealing/delayed notice order may be required (18 USC 2705) (90 and 90)</a:t>
            </a:r>
          </a:p>
          <a:p>
            <a:r>
              <a:rPr lang="en-US" dirty="0"/>
              <a:t>Keep and eye on the clock</a:t>
            </a:r>
          </a:p>
        </p:txBody>
      </p:sp>
      <p:pic>
        <p:nvPicPr>
          <p:cNvPr id="8" name="Content Placeholder 7" descr="A person standing next to a robot&#10;&#10;Description automatically generated">
            <a:extLst>
              <a:ext uri="{FF2B5EF4-FFF2-40B4-BE49-F238E27FC236}">
                <a16:creationId xmlns:a16="http://schemas.microsoft.com/office/drawing/2014/main" id="{6C964549-5BD3-7517-1BA2-0523F87ABD46}"/>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26075" y="2151063"/>
            <a:ext cx="2724150" cy="3448050"/>
          </a:xfrm>
        </p:spPr>
      </p:pic>
      <p:sp>
        <p:nvSpPr>
          <p:cNvPr id="5" name="Slide Number Placeholder 4">
            <a:extLst>
              <a:ext uri="{FF2B5EF4-FFF2-40B4-BE49-F238E27FC236}">
                <a16:creationId xmlns:a16="http://schemas.microsoft.com/office/drawing/2014/main" id="{B91169D5-276A-8CA7-D791-AFB4EC728CB1}"/>
              </a:ext>
            </a:extLst>
          </p:cNvPr>
          <p:cNvSpPr>
            <a:spLocks noGrp="1"/>
          </p:cNvSpPr>
          <p:nvPr>
            <p:ph type="sldNum" sz="quarter" idx="16"/>
          </p:nvPr>
        </p:nvSpPr>
        <p:spPr/>
        <p:txBody>
          <a:bodyPr/>
          <a:lstStyle/>
          <a:p>
            <a:pPr>
              <a:defRPr/>
            </a:pPr>
            <a:r>
              <a:rPr lang="en-US" dirty="0"/>
              <a:t>3.7</a:t>
            </a:r>
          </a:p>
        </p:txBody>
      </p:sp>
      <p:sp>
        <p:nvSpPr>
          <p:cNvPr id="6" name="Footer Placeholder 5">
            <a:extLst>
              <a:ext uri="{FF2B5EF4-FFF2-40B4-BE49-F238E27FC236}">
                <a16:creationId xmlns:a16="http://schemas.microsoft.com/office/drawing/2014/main" id="{FD6BD83F-7125-0EB5-D341-32CDE4CAE588}"/>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1755718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FEC26A-5A7C-48D6-9F54-846EB841741A}"/>
              </a:ext>
            </a:extLst>
          </p:cNvPr>
          <p:cNvSpPr>
            <a:spLocks noGrp="1"/>
          </p:cNvSpPr>
          <p:nvPr>
            <p:ph type="title"/>
          </p:nvPr>
        </p:nvSpPr>
        <p:spPr/>
        <p:txBody>
          <a:bodyPr/>
          <a:lstStyle/>
          <a:p>
            <a:r>
              <a:rPr lang="en-US" dirty="0"/>
              <a:t>Cool and Unusual</a:t>
            </a:r>
          </a:p>
        </p:txBody>
      </p:sp>
      <p:sp>
        <p:nvSpPr>
          <p:cNvPr id="9" name="Content Placeholder 8">
            <a:extLst>
              <a:ext uri="{FF2B5EF4-FFF2-40B4-BE49-F238E27FC236}">
                <a16:creationId xmlns:a16="http://schemas.microsoft.com/office/drawing/2014/main" id="{5AC1BEEC-E8F2-B962-BA65-6C08CA63E27E}"/>
              </a:ext>
            </a:extLst>
          </p:cNvPr>
          <p:cNvSpPr>
            <a:spLocks noGrp="1"/>
          </p:cNvSpPr>
          <p:nvPr>
            <p:ph sz="quarter" idx="4"/>
          </p:nvPr>
        </p:nvSpPr>
        <p:spPr/>
        <p:txBody>
          <a:bodyPr>
            <a:normAutofit fontScale="47500" lnSpcReduction="20000"/>
          </a:bodyPr>
          <a:lstStyle/>
          <a:p>
            <a:r>
              <a:rPr lang="en-US" dirty="0"/>
              <a:t>Ever wondered what was running around your floor at night...well now you can find out!</a:t>
            </a:r>
          </a:p>
          <a:p>
            <a:r>
              <a:rPr lang="en-US" dirty="0" err="1"/>
              <a:t>Critter.Camera</a:t>
            </a:r>
            <a:r>
              <a:rPr lang="en-US" dirty="0"/>
              <a:t> lets you turn any phone, tablet or laptop into a motion activated camera</a:t>
            </a:r>
          </a:p>
          <a:p>
            <a:r>
              <a:rPr lang="en-US" dirty="0"/>
              <a:t>Private and secure - no data is sent over the internet and all images are stored locally on your browser</a:t>
            </a:r>
          </a:p>
          <a:p>
            <a:r>
              <a:rPr lang="en-US" dirty="0"/>
              <a:t>Highly sensitive motion detection will capture everything from human beings to tiny insects</a:t>
            </a:r>
          </a:p>
          <a:p>
            <a:r>
              <a:rPr lang="en-US" dirty="0"/>
              <a:t>Simply place the device pointing at the area to watch, press start and leave it to do its thing</a:t>
            </a:r>
          </a:p>
          <a:p>
            <a:r>
              <a:rPr lang="en-US" dirty="0"/>
              <a:t>When you return any motion detected will have been saved as downloadable images ready for you to review</a:t>
            </a:r>
          </a:p>
        </p:txBody>
      </p:sp>
      <p:sp>
        <p:nvSpPr>
          <p:cNvPr id="4" name="Slide Number Placeholder 3">
            <a:extLst>
              <a:ext uri="{FF2B5EF4-FFF2-40B4-BE49-F238E27FC236}">
                <a16:creationId xmlns:a16="http://schemas.microsoft.com/office/drawing/2014/main" id="{E4A8FCBF-DAA6-9DD7-5027-79E9C0AC642D}"/>
              </a:ext>
            </a:extLst>
          </p:cNvPr>
          <p:cNvSpPr>
            <a:spLocks noGrp="1"/>
          </p:cNvSpPr>
          <p:nvPr>
            <p:ph type="sldNum" sz="quarter" idx="16"/>
          </p:nvPr>
        </p:nvSpPr>
        <p:spPr/>
        <p:txBody>
          <a:bodyPr>
            <a:normAutofit fontScale="85000" lnSpcReduction="20000"/>
          </a:bodyPr>
          <a:lstStyle/>
          <a:p>
            <a:pPr>
              <a:defRPr/>
            </a:pPr>
            <a:r>
              <a:rPr lang="en-US" dirty="0"/>
              <a:t>**</a:t>
            </a:r>
          </a:p>
        </p:txBody>
      </p:sp>
      <p:sp>
        <p:nvSpPr>
          <p:cNvPr id="5" name="Footer Placeholder 4">
            <a:extLst>
              <a:ext uri="{FF2B5EF4-FFF2-40B4-BE49-F238E27FC236}">
                <a16:creationId xmlns:a16="http://schemas.microsoft.com/office/drawing/2014/main" id="{CBD99189-BE95-FCE3-F276-CC2375B3590F}"/>
              </a:ext>
            </a:extLst>
          </p:cNvPr>
          <p:cNvSpPr>
            <a:spLocks noGrp="1"/>
          </p:cNvSpPr>
          <p:nvPr>
            <p:ph type="ftr" sz="quarter" idx="17"/>
          </p:nvPr>
        </p:nvSpPr>
        <p:spPr/>
        <p:txBody>
          <a:bodyPr/>
          <a:lstStyle/>
          <a:p>
            <a:pPr algn="l">
              <a:defRPr/>
            </a:pPr>
            <a:r>
              <a:rPr lang="en-US"/>
              <a:t>James B. Sibley, Deputy Attorney General</a:t>
            </a:r>
            <a:endParaRPr lang="en-US" dirty="0"/>
          </a:p>
        </p:txBody>
      </p:sp>
      <p:sp>
        <p:nvSpPr>
          <p:cNvPr id="6" name="Text Placeholder 5">
            <a:extLst>
              <a:ext uri="{FF2B5EF4-FFF2-40B4-BE49-F238E27FC236}">
                <a16:creationId xmlns:a16="http://schemas.microsoft.com/office/drawing/2014/main" id="{4B5AC869-8DDC-9943-C239-CF3312BECB65}"/>
              </a:ext>
            </a:extLst>
          </p:cNvPr>
          <p:cNvSpPr>
            <a:spLocks noGrp="1"/>
          </p:cNvSpPr>
          <p:nvPr>
            <p:ph type="body" sz="quarter" idx="1"/>
          </p:nvPr>
        </p:nvSpPr>
        <p:spPr/>
        <p:txBody>
          <a:bodyPr>
            <a:normAutofit lnSpcReduction="10000"/>
          </a:bodyPr>
          <a:lstStyle/>
          <a:p>
            <a:r>
              <a:rPr lang="en-US" dirty="0" err="1"/>
              <a:t>critter.camera</a:t>
            </a:r>
            <a:endParaRPr lang="en-US" dirty="0"/>
          </a:p>
        </p:txBody>
      </p:sp>
      <p:sp>
        <p:nvSpPr>
          <p:cNvPr id="8" name="Text Placeholder 7">
            <a:extLst>
              <a:ext uri="{FF2B5EF4-FFF2-40B4-BE49-F238E27FC236}">
                <a16:creationId xmlns:a16="http://schemas.microsoft.com/office/drawing/2014/main" id="{A24587F8-1886-8A88-CF46-A2A98A872881}"/>
              </a:ext>
            </a:extLst>
          </p:cNvPr>
          <p:cNvSpPr>
            <a:spLocks noGrp="1"/>
          </p:cNvSpPr>
          <p:nvPr>
            <p:ph type="body" sz="quarter" idx="3"/>
          </p:nvPr>
        </p:nvSpPr>
        <p:spPr/>
        <p:txBody>
          <a:bodyPr>
            <a:normAutofit lnSpcReduction="10000"/>
          </a:bodyPr>
          <a:lstStyle/>
          <a:p>
            <a:r>
              <a:rPr lang="en-US" dirty="0"/>
              <a:t>Hmmm, what could this be used for?????</a:t>
            </a:r>
          </a:p>
        </p:txBody>
      </p:sp>
      <p:pic>
        <p:nvPicPr>
          <p:cNvPr id="3074" name="Picture 2" descr="Image of critter.camera running on different devices">
            <a:extLst>
              <a:ext uri="{FF2B5EF4-FFF2-40B4-BE49-F238E27FC236}">
                <a16:creationId xmlns:a16="http://schemas.microsoft.com/office/drawing/2014/main" id="{0A1CE4F7-BD72-78C1-1A0F-C65DC1EADC44}"/>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95600"/>
            <a:ext cx="3678943" cy="236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016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sz="3100" cap="all" dirty="0"/>
            </a:br>
            <a:r>
              <a:rPr lang="en-US" sz="3100" cap="all" dirty="0"/>
              <a:t>Obtaining digital and electronic evidence</a:t>
            </a:r>
            <a:br>
              <a:rPr lang="en-US" dirty="0"/>
            </a:br>
            <a:endParaRPr lang="en-US" dirty="0"/>
          </a:p>
        </p:txBody>
      </p:sp>
      <p:sp>
        <p:nvSpPr>
          <p:cNvPr id="7" name="Footer Placeholder 6"/>
          <p:cNvSpPr>
            <a:spLocks noGrp="1"/>
          </p:cNvSpPr>
          <p:nvPr>
            <p:ph type="ftr" sz="quarter" idx="12"/>
          </p:nvPr>
        </p:nvSpPr>
        <p:spPr/>
        <p:txBody>
          <a:bodyPr/>
          <a:lstStyle/>
          <a:p>
            <a:pPr algn="l">
              <a:defRPr/>
            </a:pPr>
            <a:r>
              <a:rPr lang="en-US"/>
              <a:t>James B. Sibley, Deputy Attorney General</a:t>
            </a:r>
            <a:endParaRPr lang="en-US" dirty="0"/>
          </a:p>
        </p:txBody>
      </p:sp>
      <p:sp>
        <p:nvSpPr>
          <p:cNvPr id="6" name="Slide Number Placeholder 5"/>
          <p:cNvSpPr>
            <a:spLocks noGrp="1"/>
          </p:cNvSpPr>
          <p:nvPr>
            <p:ph type="sldNum" sz="quarter" idx="11"/>
          </p:nvPr>
        </p:nvSpPr>
        <p:spPr/>
        <p:txBody>
          <a:bodyPr/>
          <a:lstStyle/>
          <a:p>
            <a:pPr>
              <a:defRPr/>
            </a:pPr>
            <a:r>
              <a:rPr lang="en-US" dirty="0"/>
              <a:t>4</a:t>
            </a:r>
          </a:p>
        </p:txBody>
      </p:sp>
      <p:sp>
        <p:nvSpPr>
          <p:cNvPr id="8" name="Rectangle 7"/>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pic>
        <p:nvPicPr>
          <p:cNvPr id="3" name="Picture 2" descr="A person lying in a hospital bed&#10;&#10;Description automatically generated with low confidence">
            <a:extLst>
              <a:ext uri="{FF2B5EF4-FFF2-40B4-BE49-F238E27FC236}">
                <a16:creationId xmlns:a16="http://schemas.microsoft.com/office/drawing/2014/main" id="{E6A5A265-0804-11DB-4172-80812970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733578"/>
            <a:ext cx="5133975" cy="3371850"/>
          </a:xfrm>
          <a:prstGeom prst="rect">
            <a:avLst/>
          </a:prstGeom>
        </p:spPr>
      </p:pic>
    </p:spTree>
    <p:extLst>
      <p:ext uri="{BB962C8B-B14F-4D97-AF65-F5344CB8AC3E}">
        <p14:creationId xmlns:p14="http://schemas.microsoft.com/office/powerpoint/2010/main" val="33063800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Diagram&#10;&#10;Description automatically generated">
            <a:extLst>
              <a:ext uri="{FF2B5EF4-FFF2-40B4-BE49-F238E27FC236}">
                <a16:creationId xmlns:a16="http://schemas.microsoft.com/office/drawing/2014/main" id="{1B8A96DE-1B6F-E0BA-813E-C0252B64D465}"/>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429000" y="1736465"/>
            <a:ext cx="7685368" cy="4892935"/>
          </a:xfrm>
        </p:spPr>
      </p:pic>
      <p:sp>
        <p:nvSpPr>
          <p:cNvPr id="2" name="Title 1">
            <a:extLst>
              <a:ext uri="{FF2B5EF4-FFF2-40B4-BE49-F238E27FC236}">
                <a16:creationId xmlns:a16="http://schemas.microsoft.com/office/drawing/2014/main" id="{14EE98BE-EB47-7CD9-B550-38DED68775E2}"/>
              </a:ext>
            </a:extLst>
          </p:cNvPr>
          <p:cNvSpPr>
            <a:spLocks noGrp="1"/>
          </p:cNvSpPr>
          <p:nvPr>
            <p:ph type="title"/>
          </p:nvPr>
        </p:nvSpPr>
        <p:spPr/>
        <p:txBody>
          <a:bodyPr/>
          <a:lstStyle/>
          <a:p>
            <a:r>
              <a:rPr lang="en-US" dirty="0"/>
              <a:t>Where?  Easy to Get</a:t>
            </a:r>
          </a:p>
        </p:txBody>
      </p:sp>
      <p:sp>
        <p:nvSpPr>
          <p:cNvPr id="3" name="Content Placeholder 2">
            <a:extLst>
              <a:ext uri="{FF2B5EF4-FFF2-40B4-BE49-F238E27FC236}">
                <a16:creationId xmlns:a16="http://schemas.microsoft.com/office/drawing/2014/main" id="{039E15D5-9238-2417-F921-D3318F419D4A}"/>
              </a:ext>
            </a:extLst>
          </p:cNvPr>
          <p:cNvSpPr>
            <a:spLocks noGrp="1"/>
          </p:cNvSpPr>
          <p:nvPr>
            <p:ph sz="quarter" idx="1"/>
          </p:nvPr>
        </p:nvSpPr>
        <p:spPr/>
        <p:txBody>
          <a:bodyPr/>
          <a:lstStyle/>
          <a:p>
            <a:pPr lvl="1"/>
            <a:r>
              <a:rPr lang="en-US" dirty="0"/>
              <a:t>Open Source</a:t>
            </a:r>
          </a:p>
          <a:p>
            <a:pPr lvl="2"/>
            <a:r>
              <a:rPr lang="en-US" dirty="0"/>
              <a:t>Social Media Apps</a:t>
            </a:r>
          </a:p>
          <a:p>
            <a:pPr lvl="1"/>
            <a:r>
              <a:rPr lang="en-US" dirty="0"/>
              <a:t>Victims/Witnesses</a:t>
            </a:r>
          </a:p>
          <a:p>
            <a:pPr lvl="2"/>
            <a:r>
              <a:rPr lang="en-US" dirty="0"/>
              <a:t>Photos/Videos</a:t>
            </a:r>
          </a:p>
          <a:p>
            <a:pPr lvl="2"/>
            <a:r>
              <a:rPr lang="en-US" dirty="0"/>
              <a:t>Cal Logs</a:t>
            </a:r>
          </a:p>
          <a:p>
            <a:pPr lvl="2"/>
            <a:r>
              <a:rPr lang="en-US" dirty="0"/>
              <a:t>Texts/Messages</a:t>
            </a:r>
          </a:p>
          <a:p>
            <a:pPr lvl="2"/>
            <a:r>
              <a:rPr lang="en-US" dirty="0"/>
              <a:t>Posts/Replies</a:t>
            </a:r>
          </a:p>
          <a:p>
            <a:pPr lvl="2"/>
            <a:endParaRPr lang="en-US" dirty="0"/>
          </a:p>
          <a:p>
            <a:pPr lvl="1"/>
            <a:endParaRPr lang="en-US" dirty="0"/>
          </a:p>
        </p:txBody>
      </p:sp>
      <p:sp>
        <p:nvSpPr>
          <p:cNvPr id="5" name="Slide Number Placeholder 4">
            <a:extLst>
              <a:ext uri="{FF2B5EF4-FFF2-40B4-BE49-F238E27FC236}">
                <a16:creationId xmlns:a16="http://schemas.microsoft.com/office/drawing/2014/main" id="{1808939D-A69F-361C-D575-2171CFB8A621}"/>
              </a:ext>
            </a:extLst>
          </p:cNvPr>
          <p:cNvSpPr>
            <a:spLocks noGrp="1"/>
          </p:cNvSpPr>
          <p:nvPr>
            <p:ph type="sldNum" sz="quarter" idx="16"/>
          </p:nvPr>
        </p:nvSpPr>
        <p:spPr/>
        <p:txBody>
          <a:bodyPr/>
          <a:lstStyle/>
          <a:p>
            <a:pPr>
              <a:defRPr/>
            </a:pPr>
            <a:r>
              <a:rPr lang="en-US" dirty="0"/>
              <a:t>4.1</a:t>
            </a:r>
          </a:p>
        </p:txBody>
      </p:sp>
      <p:sp>
        <p:nvSpPr>
          <p:cNvPr id="6" name="Footer Placeholder 5">
            <a:extLst>
              <a:ext uri="{FF2B5EF4-FFF2-40B4-BE49-F238E27FC236}">
                <a16:creationId xmlns:a16="http://schemas.microsoft.com/office/drawing/2014/main" id="{90C8C319-EC66-ECBD-DA0D-8111B8257B81}"/>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4723961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8ABE-E1D3-97A6-8E04-0D180CEB38F1}"/>
              </a:ext>
            </a:extLst>
          </p:cNvPr>
          <p:cNvSpPr>
            <a:spLocks noGrp="1"/>
          </p:cNvSpPr>
          <p:nvPr>
            <p:ph type="title"/>
          </p:nvPr>
        </p:nvSpPr>
        <p:spPr/>
        <p:txBody>
          <a:bodyPr/>
          <a:lstStyle/>
          <a:p>
            <a:r>
              <a:rPr lang="en-US" dirty="0"/>
              <a:t>Where – Harder to Get</a:t>
            </a:r>
          </a:p>
        </p:txBody>
      </p:sp>
      <p:sp>
        <p:nvSpPr>
          <p:cNvPr id="3" name="Content Placeholder 2">
            <a:extLst>
              <a:ext uri="{FF2B5EF4-FFF2-40B4-BE49-F238E27FC236}">
                <a16:creationId xmlns:a16="http://schemas.microsoft.com/office/drawing/2014/main" id="{37D4B823-5364-21DB-7DBD-106037138A2D}"/>
              </a:ext>
            </a:extLst>
          </p:cNvPr>
          <p:cNvSpPr>
            <a:spLocks noGrp="1"/>
          </p:cNvSpPr>
          <p:nvPr>
            <p:ph sz="quarter" idx="1"/>
          </p:nvPr>
        </p:nvSpPr>
        <p:spPr/>
        <p:txBody>
          <a:bodyPr/>
          <a:lstStyle/>
          <a:p>
            <a:r>
              <a:rPr lang="en-US" dirty="0"/>
              <a:t>Suspect</a:t>
            </a:r>
          </a:p>
          <a:p>
            <a:pPr lvl="1"/>
            <a:r>
              <a:rPr lang="en-US" dirty="0"/>
              <a:t>Probation/Parole Search</a:t>
            </a:r>
          </a:p>
          <a:p>
            <a:pPr lvl="1"/>
            <a:r>
              <a:rPr lang="en-US" dirty="0"/>
              <a:t>Consent</a:t>
            </a:r>
          </a:p>
          <a:p>
            <a:pPr lvl="1"/>
            <a:r>
              <a:rPr lang="en-US" dirty="0"/>
              <a:t>Inventory Search</a:t>
            </a:r>
          </a:p>
          <a:p>
            <a:pPr lvl="1"/>
            <a:r>
              <a:rPr lang="en-US" dirty="0"/>
              <a:t>Search Incident to Arrest</a:t>
            </a:r>
          </a:p>
          <a:p>
            <a:pPr lvl="1"/>
            <a:r>
              <a:rPr lang="en-US" dirty="0"/>
              <a:t>Shared (See Open Source)</a:t>
            </a:r>
          </a:p>
          <a:p>
            <a:pPr lvl="1"/>
            <a:r>
              <a:rPr lang="en-US" dirty="0"/>
              <a:t>Search Warrant</a:t>
            </a:r>
          </a:p>
        </p:txBody>
      </p:sp>
      <p:sp>
        <p:nvSpPr>
          <p:cNvPr id="4" name="Content Placeholder 3">
            <a:extLst>
              <a:ext uri="{FF2B5EF4-FFF2-40B4-BE49-F238E27FC236}">
                <a16:creationId xmlns:a16="http://schemas.microsoft.com/office/drawing/2014/main" id="{D519B522-FD82-2BA0-68DC-A10CC453DB87}"/>
              </a:ext>
            </a:extLst>
          </p:cNvPr>
          <p:cNvSpPr>
            <a:spLocks noGrp="1"/>
          </p:cNvSpPr>
          <p:nvPr>
            <p:ph sz="quarter" idx="2"/>
          </p:nvPr>
        </p:nvSpPr>
        <p:spPr/>
        <p:txBody>
          <a:bodyPr/>
          <a:lstStyle/>
          <a:p>
            <a:r>
              <a:rPr lang="en-US" dirty="0"/>
              <a:t>3</a:t>
            </a:r>
            <a:r>
              <a:rPr lang="en-US" baseline="30000" dirty="0"/>
              <a:t>rd</a:t>
            </a:r>
            <a:r>
              <a:rPr lang="en-US" dirty="0"/>
              <a:t> Parties</a:t>
            </a:r>
          </a:p>
          <a:p>
            <a:pPr lvl="1"/>
            <a:r>
              <a:rPr lang="en-US" dirty="0"/>
              <a:t>Shared (See Open Source)</a:t>
            </a:r>
          </a:p>
          <a:p>
            <a:pPr lvl="1"/>
            <a:r>
              <a:rPr lang="en-US" dirty="0"/>
              <a:t>Voluntary Disclosure</a:t>
            </a:r>
          </a:p>
          <a:p>
            <a:pPr lvl="1"/>
            <a:endParaRPr lang="en-US" dirty="0"/>
          </a:p>
          <a:p>
            <a:pPr lvl="1"/>
            <a:r>
              <a:rPr lang="en-US" dirty="0"/>
              <a:t>2703(d) Order (very limited)</a:t>
            </a:r>
          </a:p>
          <a:p>
            <a:pPr lvl="1"/>
            <a:r>
              <a:rPr lang="en-US" dirty="0"/>
              <a:t>Subpoena (limited)</a:t>
            </a:r>
          </a:p>
          <a:p>
            <a:pPr lvl="1"/>
            <a:r>
              <a:rPr lang="en-US" b="1" dirty="0"/>
              <a:t>Search Warrant **</a:t>
            </a:r>
          </a:p>
        </p:txBody>
      </p:sp>
      <p:sp>
        <p:nvSpPr>
          <p:cNvPr id="5" name="Slide Number Placeholder 4">
            <a:extLst>
              <a:ext uri="{FF2B5EF4-FFF2-40B4-BE49-F238E27FC236}">
                <a16:creationId xmlns:a16="http://schemas.microsoft.com/office/drawing/2014/main" id="{367FDCD1-069C-0C41-EC34-3D2F684A1F89}"/>
              </a:ext>
            </a:extLst>
          </p:cNvPr>
          <p:cNvSpPr>
            <a:spLocks noGrp="1"/>
          </p:cNvSpPr>
          <p:nvPr>
            <p:ph type="sldNum" sz="quarter" idx="16"/>
          </p:nvPr>
        </p:nvSpPr>
        <p:spPr/>
        <p:txBody>
          <a:bodyPr/>
          <a:lstStyle/>
          <a:p>
            <a:pPr>
              <a:defRPr/>
            </a:pPr>
            <a:r>
              <a:rPr lang="en-US" dirty="0"/>
              <a:t>4.2</a:t>
            </a:r>
          </a:p>
        </p:txBody>
      </p:sp>
      <p:sp>
        <p:nvSpPr>
          <p:cNvPr id="6" name="Footer Placeholder 5">
            <a:extLst>
              <a:ext uri="{FF2B5EF4-FFF2-40B4-BE49-F238E27FC236}">
                <a16:creationId xmlns:a16="http://schemas.microsoft.com/office/drawing/2014/main" id="{5FBBC6D2-9944-227D-384B-DFD8E74DA7CD}"/>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0457308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16D8-C87E-3441-2D61-73EA5AD45C3D}"/>
              </a:ext>
            </a:extLst>
          </p:cNvPr>
          <p:cNvSpPr>
            <a:spLocks noGrp="1"/>
          </p:cNvSpPr>
          <p:nvPr>
            <p:ph type="title"/>
          </p:nvPr>
        </p:nvSpPr>
        <p:spPr/>
        <p:txBody>
          <a:bodyPr>
            <a:normAutofit/>
          </a:bodyPr>
          <a:lstStyle/>
          <a:p>
            <a:r>
              <a:rPr lang="en-US" dirty="0"/>
              <a:t>You’ve Got It, How To Understand It</a:t>
            </a:r>
          </a:p>
        </p:txBody>
      </p:sp>
      <p:sp>
        <p:nvSpPr>
          <p:cNvPr id="3" name="Content Placeholder 2">
            <a:extLst>
              <a:ext uri="{FF2B5EF4-FFF2-40B4-BE49-F238E27FC236}">
                <a16:creationId xmlns:a16="http://schemas.microsoft.com/office/drawing/2014/main" id="{7147DB71-8D55-8AF0-42C6-14FEAE565381}"/>
              </a:ext>
            </a:extLst>
          </p:cNvPr>
          <p:cNvSpPr>
            <a:spLocks noGrp="1"/>
          </p:cNvSpPr>
          <p:nvPr>
            <p:ph sz="quarter" idx="1"/>
          </p:nvPr>
        </p:nvSpPr>
        <p:spPr>
          <a:xfrm>
            <a:off x="609600" y="1589567"/>
            <a:ext cx="3886200" cy="4506433"/>
          </a:xfrm>
        </p:spPr>
        <p:txBody>
          <a:bodyPr>
            <a:normAutofit fontScale="55000" lnSpcReduction="20000"/>
          </a:bodyPr>
          <a:lstStyle/>
          <a:p>
            <a:r>
              <a:rPr lang="en-US" sz="4400" dirty="0"/>
              <a:t>Certification</a:t>
            </a:r>
          </a:p>
          <a:p>
            <a:r>
              <a:rPr lang="en-US" sz="4400" dirty="0"/>
              <a:t>Account Registration</a:t>
            </a:r>
          </a:p>
          <a:p>
            <a:r>
              <a:rPr lang="en-US" sz="4400" dirty="0"/>
              <a:t>Identifiers (Name, Email, Phone #, IP)</a:t>
            </a:r>
          </a:p>
          <a:p>
            <a:r>
              <a:rPr lang="en-US" sz="4400" dirty="0"/>
              <a:t>Content (Format?)</a:t>
            </a:r>
          </a:p>
          <a:p>
            <a:r>
              <a:rPr lang="en-US" sz="4400" dirty="0"/>
              <a:t>.Social – Text editors, converters (authentication?)</a:t>
            </a:r>
          </a:p>
          <a:p>
            <a:pPr marL="0" indent="0">
              <a:buNone/>
            </a:pPr>
            <a:endParaRPr lang="en-US" dirty="0"/>
          </a:p>
        </p:txBody>
      </p:sp>
      <p:sp>
        <p:nvSpPr>
          <p:cNvPr id="4" name="Content Placeholder 3">
            <a:extLst>
              <a:ext uri="{FF2B5EF4-FFF2-40B4-BE49-F238E27FC236}">
                <a16:creationId xmlns:a16="http://schemas.microsoft.com/office/drawing/2014/main" id="{27820DC1-3DD4-FAF2-BAC1-471DFC7C787D}"/>
              </a:ext>
            </a:extLst>
          </p:cNvPr>
          <p:cNvSpPr>
            <a:spLocks noGrp="1"/>
          </p:cNvSpPr>
          <p:nvPr>
            <p:ph sz="quarter" idx="2"/>
          </p:nvPr>
        </p:nvSpPr>
        <p:spPr/>
        <p:txBody>
          <a:bodyPr>
            <a:normAutofit fontScale="55000" lnSpcReduction="20000"/>
          </a:bodyPr>
          <a:lstStyle/>
          <a:p>
            <a:r>
              <a:rPr lang="en-US" dirty="0"/>
              <a:t> "</a:t>
            </a:r>
            <a:r>
              <a:rPr lang="en-US" dirty="0" err="1"/>
              <a:t>favorite_count</a:t>
            </a:r>
            <a:r>
              <a:rPr lang="en-US" dirty="0"/>
              <a:t>" : "0",      "</a:t>
            </a:r>
            <a:r>
              <a:rPr lang="en-US" dirty="0" err="1"/>
              <a:t>in_reply_to_status_id_str</a:t>
            </a:r>
            <a:r>
              <a:rPr lang="en-US" dirty="0"/>
              <a:t>" : "1384913891684241410",      "</a:t>
            </a:r>
            <a:r>
              <a:rPr lang="en-US" dirty="0" err="1"/>
              <a:t>id_str</a:t>
            </a:r>
            <a:r>
              <a:rPr lang="en-US" dirty="0"/>
              <a:t>" : "1401328092174426116",      "</a:t>
            </a:r>
            <a:r>
              <a:rPr lang="en-US" dirty="0" err="1"/>
              <a:t>in_reply_to_user_id</a:t>
            </a:r>
            <a:r>
              <a:rPr lang="en-US" dirty="0"/>
              <a:t>" : "1084576516472782850",      "truncated" : false,      "</a:t>
            </a:r>
            <a:r>
              <a:rPr lang="en-US" dirty="0" err="1"/>
              <a:t>retweet_count</a:t>
            </a:r>
            <a:r>
              <a:rPr lang="en-US" dirty="0"/>
              <a:t>" : "0",      "id" : "1401328092174426116",      "</a:t>
            </a:r>
            <a:r>
              <a:rPr lang="en-US" dirty="0" err="1"/>
              <a:t>in_reply_to_status_id</a:t>
            </a:r>
            <a:r>
              <a:rPr lang="en-US" dirty="0"/>
              <a:t>" : "1384913891684241410",      "</a:t>
            </a:r>
            <a:r>
              <a:rPr lang="en-US" dirty="0" err="1"/>
              <a:t>possibly_sensitive</a:t>
            </a:r>
            <a:r>
              <a:rPr lang="en-US" dirty="0"/>
              <a:t>" : false,      "</a:t>
            </a:r>
            <a:r>
              <a:rPr lang="en-US" dirty="0" err="1"/>
              <a:t>created_at</a:t>
            </a:r>
            <a:r>
              <a:rPr lang="en-US" dirty="0"/>
              <a:t>" : "Sun Jun 06 00:00:27 +0000 2021",      "favorited" : false,      "</a:t>
            </a:r>
            <a:r>
              <a:rPr lang="en-US" dirty="0" err="1"/>
              <a:t>full_text</a:t>
            </a:r>
            <a:r>
              <a:rPr lang="en-US" dirty="0"/>
              <a:t>" : "@</a:t>
            </a:r>
            <a:r>
              <a:rPr lang="en-US" dirty="0" err="1"/>
              <a:t>cannastarz</a:t>
            </a:r>
            <a:r>
              <a:rPr lang="en-US" dirty="0"/>
              <a:t> https://t.co/m7MS2FmP0f",      "lang" : "und",      "</a:t>
            </a:r>
            <a:r>
              <a:rPr lang="en-US" dirty="0" err="1"/>
              <a:t>in_reply_to_screen_name</a:t>
            </a:r>
            <a:r>
              <a:rPr lang="en-US" dirty="0"/>
              <a:t>" : "</a:t>
            </a:r>
            <a:r>
              <a:rPr lang="en-US" dirty="0" err="1"/>
              <a:t>cannastarz</a:t>
            </a:r>
            <a:r>
              <a:rPr lang="en-US" dirty="0"/>
              <a:t>",      "</a:t>
            </a:r>
            <a:r>
              <a:rPr lang="en-US" dirty="0" err="1"/>
              <a:t>in_reply_to_user_id_str</a:t>
            </a:r>
            <a:r>
              <a:rPr lang="en-US" dirty="0"/>
              <a:t>" : "1084576516472782850",      "</a:t>
            </a:r>
            <a:r>
              <a:rPr lang="en-US" dirty="0" err="1"/>
              <a:t>extended_entities</a:t>
            </a:r>
            <a:r>
              <a:rPr lang="en-US" dirty="0"/>
              <a:t>" : {        "media" : [</a:t>
            </a:r>
          </a:p>
        </p:txBody>
      </p:sp>
      <p:sp>
        <p:nvSpPr>
          <p:cNvPr id="5" name="Slide Number Placeholder 4">
            <a:extLst>
              <a:ext uri="{FF2B5EF4-FFF2-40B4-BE49-F238E27FC236}">
                <a16:creationId xmlns:a16="http://schemas.microsoft.com/office/drawing/2014/main" id="{FBA95C88-6BCB-190E-36BC-B4A6C7101652}"/>
              </a:ext>
            </a:extLst>
          </p:cNvPr>
          <p:cNvSpPr>
            <a:spLocks noGrp="1"/>
          </p:cNvSpPr>
          <p:nvPr>
            <p:ph type="sldNum" sz="quarter" idx="16"/>
          </p:nvPr>
        </p:nvSpPr>
        <p:spPr/>
        <p:txBody>
          <a:bodyPr/>
          <a:lstStyle/>
          <a:p>
            <a:pPr>
              <a:defRPr/>
            </a:pPr>
            <a:r>
              <a:rPr lang="en-US" dirty="0"/>
              <a:t>4.3</a:t>
            </a:r>
          </a:p>
        </p:txBody>
      </p:sp>
      <p:sp>
        <p:nvSpPr>
          <p:cNvPr id="6" name="Footer Placeholder 5">
            <a:extLst>
              <a:ext uri="{FF2B5EF4-FFF2-40B4-BE49-F238E27FC236}">
                <a16:creationId xmlns:a16="http://schemas.microsoft.com/office/drawing/2014/main" id="{534B70F4-C051-E242-A68C-27CAB6D57BFB}"/>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31298415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solidFill>
                  <a:schemeClr val="tx1"/>
                </a:solidFill>
              </a:rPr>
              <a:t>Objectives</a:t>
            </a:r>
          </a:p>
        </p:txBody>
      </p:sp>
      <p:sp>
        <p:nvSpPr>
          <p:cNvPr id="4100" name="Rectangle 3"/>
          <p:cNvSpPr>
            <a:spLocks noGrp="1" noChangeArrowheads="1"/>
          </p:cNvSpPr>
          <p:nvPr>
            <p:ph sz="quarter" idx="1"/>
          </p:nvPr>
        </p:nvSpPr>
        <p:spPr/>
        <p:txBody>
          <a:bodyPr/>
          <a:lstStyle/>
          <a:p>
            <a:pPr marL="109728" indent="0" eaLnBrk="1" hangingPunct="1">
              <a:buNone/>
            </a:pPr>
            <a:r>
              <a:rPr lang="en-US" dirty="0"/>
              <a:t>As a result of this training, you will be able to:</a:t>
            </a:r>
          </a:p>
          <a:p>
            <a:pPr marL="109728" indent="0" eaLnBrk="1" hangingPunct="1">
              <a:buNone/>
            </a:pPr>
            <a:endParaRPr lang="en-US" dirty="0"/>
          </a:p>
          <a:p>
            <a:pPr lvl="1"/>
            <a:r>
              <a:rPr lang="en-US" dirty="0"/>
              <a:t>1. Understand how crimes leave digital clues</a:t>
            </a:r>
          </a:p>
          <a:p>
            <a:pPr lvl="1"/>
            <a:r>
              <a:rPr lang="en-US" dirty="0"/>
              <a:t>2. Identify likely sources of digital evidence</a:t>
            </a:r>
          </a:p>
          <a:p>
            <a:pPr lvl="1"/>
            <a:r>
              <a:rPr lang="en-US" dirty="0"/>
              <a:t>3. Preserve volatile digital and electronic evidence</a:t>
            </a:r>
          </a:p>
          <a:p>
            <a:pPr lvl="1"/>
            <a:r>
              <a:rPr lang="en-US" dirty="0"/>
              <a:t>4. Obtain digital and electronic evidence</a:t>
            </a:r>
          </a:p>
          <a:p>
            <a:pPr lvl="1"/>
            <a:r>
              <a:rPr lang="en-US" dirty="0"/>
              <a:t>5. Get that evidence in front of your judge/jury</a:t>
            </a:r>
          </a:p>
        </p:txBody>
      </p:sp>
      <p:sp>
        <p:nvSpPr>
          <p:cNvPr id="5" name="Footer Placeholder 4"/>
          <p:cNvSpPr>
            <a:spLocks noGrp="1"/>
          </p:cNvSpPr>
          <p:nvPr>
            <p:ph type="ftr" sz="quarter" idx="11"/>
          </p:nvPr>
        </p:nvSpPr>
        <p:spPr/>
        <p:txBody>
          <a:bodyPr/>
          <a:lstStyle/>
          <a:p>
            <a:pPr>
              <a:defRPr/>
            </a:pPr>
            <a:r>
              <a:rPr lang="en-US"/>
              <a:t>James B. Sibley, Deputy Attorney General</a:t>
            </a:r>
            <a:endParaRPr lang="en-US" dirty="0">
              <a:latin typeface="+mn-lt"/>
            </a:endParaRPr>
          </a:p>
        </p:txBody>
      </p:sp>
      <p:sp>
        <p:nvSpPr>
          <p:cNvPr id="7" name="Slide Number Placeholder 6"/>
          <p:cNvSpPr>
            <a:spLocks noGrp="1"/>
          </p:cNvSpPr>
          <p:nvPr>
            <p:ph type="sldNum" sz="quarter" idx="12"/>
          </p:nvPr>
        </p:nvSpPr>
        <p:spPr/>
        <p:txBody>
          <a:bodyPr/>
          <a:lstStyle/>
          <a:p>
            <a:pPr>
              <a:defRPr/>
            </a:pPr>
            <a:endParaRPr lang="en-US" dirty="0"/>
          </a:p>
        </p:txBody>
      </p:sp>
      <p:sp>
        <p:nvSpPr>
          <p:cNvPr id="6" name="Rectangle 5"/>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spTree>
    <p:extLst>
      <p:ext uri="{BB962C8B-B14F-4D97-AF65-F5344CB8AC3E}">
        <p14:creationId xmlns:p14="http://schemas.microsoft.com/office/powerpoint/2010/main" val="40734020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0AAA4D-6635-488D-F8C1-DD85E6554A59}"/>
              </a:ext>
            </a:extLst>
          </p:cNvPr>
          <p:cNvSpPr>
            <a:spLocks noGrp="1"/>
          </p:cNvSpPr>
          <p:nvPr>
            <p:ph type="title"/>
          </p:nvPr>
        </p:nvSpPr>
        <p:spPr/>
        <p:txBody>
          <a:bodyPr/>
          <a:lstStyle/>
          <a:p>
            <a:r>
              <a:rPr lang="en-US" dirty="0"/>
              <a:t>Resources – The Internet Archive</a:t>
            </a:r>
          </a:p>
        </p:txBody>
      </p:sp>
      <p:sp>
        <p:nvSpPr>
          <p:cNvPr id="6" name="Footer Placeholder 5">
            <a:extLst>
              <a:ext uri="{FF2B5EF4-FFF2-40B4-BE49-F238E27FC236}">
                <a16:creationId xmlns:a16="http://schemas.microsoft.com/office/drawing/2014/main" id="{9D5C338C-6BC5-9FF2-C46C-AC7B5BD53F5C}"/>
              </a:ext>
            </a:extLst>
          </p:cNvPr>
          <p:cNvSpPr>
            <a:spLocks noGrp="1"/>
          </p:cNvSpPr>
          <p:nvPr>
            <p:ph type="ftr" sz="quarter" idx="11"/>
          </p:nvPr>
        </p:nvSpPr>
        <p:spPr/>
        <p:txBody>
          <a:bodyPr/>
          <a:lstStyle/>
          <a:p>
            <a:pPr algn="l">
              <a:defRPr/>
            </a:pPr>
            <a:r>
              <a:rPr lang="en-US"/>
              <a:t>James B. Sibley, Deputy Attorney General</a:t>
            </a:r>
            <a:endParaRPr lang="en-US" dirty="0"/>
          </a:p>
        </p:txBody>
      </p:sp>
      <p:sp>
        <p:nvSpPr>
          <p:cNvPr id="5" name="Slide Number Placeholder 4">
            <a:extLst>
              <a:ext uri="{FF2B5EF4-FFF2-40B4-BE49-F238E27FC236}">
                <a16:creationId xmlns:a16="http://schemas.microsoft.com/office/drawing/2014/main" id="{7E2F8C4D-3E70-14A1-6B6C-03039A3C152A}"/>
              </a:ext>
            </a:extLst>
          </p:cNvPr>
          <p:cNvSpPr>
            <a:spLocks noGrp="1"/>
          </p:cNvSpPr>
          <p:nvPr>
            <p:ph type="sldNum" sz="quarter" idx="12"/>
          </p:nvPr>
        </p:nvSpPr>
        <p:spPr/>
        <p:txBody>
          <a:bodyPr>
            <a:normAutofit fontScale="85000" lnSpcReduction="20000"/>
          </a:bodyPr>
          <a:lstStyle/>
          <a:p>
            <a:pPr>
              <a:defRPr/>
            </a:pPr>
            <a:r>
              <a:rPr lang="en-US"/>
              <a:t>5.</a:t>
            </a:r>
            <a:fld id="{68F823D1-9052-44B4-BE17-EC8E1561196E}" type="slidenum">
              <a:rPr lang="en-US" smtClean="0"/>
              <a:pPr>
                <a:defRPr/>
              </a:pPr>
              <a:t>30</a:t>
            </a:fld>
            <a:endParaRPr lang="en-US" dirty="0"/>
          </a:p>
        </p:txBody>
      </p:sp>
      <p:graphicFrame>
        <p:nvGraphicFramePr>
          <p:cNvPr id="8" name="Object 7">
            <a:extLst>
              <a:ext uri="{FF2B5EF4-FFF2-40B4-BE49-F238E27FC236}">
                <a16:creationId xmlns:a16="http://schemas.microsoft.com/office/drawing/2014/main" id="{DCB0E283-F0C8-127B-6BA7-938F164AD2F8}"/>
              </a:ext>
            </a:extLst>
          </p:cNvPr>
          <p:cNvGraphicFramePr>
            <a:graphicFrameLocks noChangeAspect="1"/>
          </p:cNvGraphicFramePr>
          <p:nvPr/>
        </p:nvGraphicFramePr>
        <p:xfrm>
          <a:off x="616225" y="1499055"/>
          <a:ext cx="8168019" cy="4596945"/>
        </p:xfrm>
        <a:graphic>
          <a:graphicData uri="http://schemas.openxmlformats.org/presentationml/2006/ole">
            <mc:AlternateContent xmlns:mc="http://schemas.openxmlformats.org/markup-compatibility/2006">
              <mc:Choice xmlns:v="urn:schemas-microsoft-com:vml" Requires="v">
                <p:oleObj spid="_x0000_s8197" name="Acrobat Document" r:id="rId3" imgW="9578234" imgH="5386994" progId="Acrobat.Document.DC">
                  <p:embed/>
                </p:oleObj>
              </mc:Choice>
              <mc:Fallback>
                <p:oleObj name="Acrobat Document" r:id="rId3" imgW="9578234" imgH="5386994" progId="Acrobat.Document.DC">
                  <p:embed/>
                  <p:pic>
                    <p:nvPicPr>
                      <p:cNvPr id="8" name="Object 7">
                        <a:extLst>
                          <a:ext uri="{FF2B5EF4-FFF2-40B4-BE49-F238E27FC236}">
                            <a16:creationId xmlns:a16="http://schemas.microsoft.com/office/drawing/2014/main" id="{DCB0E283-F0C8-127B-6BA7-938F164AD2F8}"/>
                          </a:ext>
                        </a:extLst>
                      </p:cNvPr>
                      <p:cNvPicPr/>
                      <p:nvPr/>
                    </p:nvPicPr>
                    <p:blipFill>
                      <a:blip r:embed="rId4"/>
                      <a:stretch>
                        <a:fillRect/>
                      </a:stretch>
                    </p:blipFill>
                    <p:spPr>
                      <a:xfrm>
                        <a:off x="616225" y="1499055"/>
                        <a:ext cx="8168019" cy="4596945"/>
                      </a:xfrm>
                      <a:prstGeom prst="rect">
                        <a:avLst/>
                      </a:prstGeom>
                    </p:spPr>
                  </p:pic>
                </p:oleObj>
              </mc:Fallback>
            </mc:AlternateContent>
          </a:graphicData>
        </a:graphic>
      </p:graphicFrame>
    </p:spTree>
    <p:extLst>
      <p:ext uri="{BB962C8B-B14F-4D97-AF65-F5344CB8AC3E}">
        <p14:creationId xmlns:p14="http://schemas.microsoft.com/office/powerpoint/2010/main" val="32632300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AC25C4-E97B-B157-7946-413B0C441CD2}"/>
              </a:ext>
            </a:extLst>
          </p:cNvPr>
          <p:cNvSpPr>
            <a:spLocks noGrp="1"/>
          </p:cNvSpPr>
          <p:nvPr>
            <p:ph type="title"/>
          </p:nvPr>
        </p:nvSpPr>
        <p:spPr/>
        <p:txBody>
          <a:bodyPr>
            <a:normAutofit fontScale="90000"/>
          </a:bodyPr>
          <a:lstStyle/>
          <a:p>
            <a:r>
              <a:rPr lang="en-US" dirty="0"/>
              <a:t>Internet Archive and Google Earth….</a:t>
            </a:r>
          </a:p>
        </p:txBody>
      </p:sp>
      <p:sp>
        <p:nvSpPr>
          <p:cNvPr id="6" name="Content Placeholder 5">
            <a:extLst>
              <a:ext uri="{FF2B5EF4-FFF2-40B4-BE49-F238E27FC236}">
                <a16:creationId xmlns:a16="http://schemas.microsoft.com/office/drawing/2014/main" id="{7410FC36-B665-FC25-ECD7-22B0D7BD7831}"/>
              </a:ext>
            </a:extLst>
          </p:cNvPr>
          <p:cNvSpPr>
            <a:spLocks noGrp="1"/>
          </p:cNvSpPr>
          <p:nvPr>
            <p:ph sz="quarter" idx="1"/>
          </p:nvPr>
        </p:nvSpPr>
        <p:spPr/>
        <p:txBody>
          <a:bodyPr>
            <a:normAutofit fontScale="62500" lnSpcReduction="20000"/>
          </a:bodyPr>
          <a:lstStyle/>
          <a:p>
            <a:r>
              <a:rPr lang="en-US" b="0" i="0" dirty="0">
                <a:solidFill>
                  <a:srgbClr val="000000"/>
                </a:solidFill>
                <a:effectLst/>
                <a:latin typeface="Source Sans Pro" panose="020B0503030403020204" pitchFamily="34" charset="0"/>
              </a:rPr>
              <a:t>printouts from the “Internet Archive” reflecting third-party use of the mark. Most, if not all, of the printouts were accompanied by affidavits from the “Internet Archive” office manager providing relevant information about the database, and as such, they were properly authenticated.</a:t>
            </a:r>
          </a:p>
          <a:p>
            <a:br>
              <a:rPr lang="en-US" dirty="0"/>
            </a:br>
            <a:r>
              <a:rPr lang="en-US" b="0" i="0" u="sng" dirty="0">
                <a:solidFill>
                  <a:srgbClr val="000000"/>
                </a:solidFill>
                <a:effectLst/>
                <a:latin typeface="Source Sans Pro" panose="020B0503030403020204" pitchFamily="34" charset="0"/>
              </a:rPr>
              <a:t>Memory Lane, Inc. v. Classmates, Inc.</a:t>
            </a:r>
            <a:r>
              <a:rPr lang="en-US" b="0" i="0" dirty="0">
                <a:solidFill>
                  <a:srgbClr val="000000"/>
                </a:solidFill>
                <a:effectLst/>
                <a:latin typeface="Source Sans Pro" panose="020B0503030403020204" pitchFamily="34" charset="0"/>
              </a:rPr>
              <a:t>, 646 Fed. Appx. 502, 504 (9th Cir. 2016)</a:t>
            </a:r>
          </a:p>
          <a:p>
            <a:endParaRPr lang="en-US" dirty="0"/>
          </a:p>
        </p:txBody>
      </p:sp>
      <p:sp>
        <p:nvSpPr>
          <p:cNvPr id="4" name="Slide Number Placeholder 3">
            <a:extLst>
              <a:ext uri="{FF2B5EF4-FFF2-40B4-BE49-F238E27FC236}">
                <a16:creationId xmlns:a16="http://schemas.microsoft.com/office/drawing/2014/main" id="{559499B3-8BCF-1B62-7AF4-9369D91F12AB}"/>
              </a:ext>
            </a:extLst>
          </p:cNvPr>
          <p:cNvSpPr>
            <a:spLocks noGrp="1"/>
          </p:cNvSpPr>
          <p:nvPr>
            <p:ph type="sldNum" sz="quarter" idx="16"/>
          </p:nvPr>
        </p:nvSpPr>
        <p:spPr/>
        <p:txBody>
          <a:bodyPr/>
          <a:lstStyle/>
          <a:p>
            <a:pPr>
              <a:defRPr/>
            </a:pPr>
            <a:fld id="{4DBACA08-402D-43DC-B14B-C8E6D4AD274C}" type="slidenum">
              <a:rPr lang="en-US" smtClean="0"/>
              <a:pPr>
                <a:defRPr/>
              </a:pPr>
              <a:t>31</a:t>
            </a:fld>
            <a:endParaRPr lang="en-US" dirty="0"/>
          </a:p>
        </p:txBody>
      </p:sp>
      <p:sp>
        <p:nvSpPr>
          <p:cNvPr id="3" name="Footer Placeholder 2">
            <a:extLst>
              <a:ext uri="{FF2B5EF4-FFF2-40B4-BE49-F238E27FC236}">
                <a16:creationId xmlns:a16="http://schemas.microsoft.com/office/drawing/2014/main" id="{BCE36F78-CCB6-9AB5-2A69-0F66247792C5}"/>
              </a:ext>
            </a:extLst>
          </p:cNvPr>
          <p:cNvSpPr>
            <a:spLocks noGrp="1"/>
          </p:cNvSpPr>
          <p:nvPr>
            <p:ph type="ftr" sz="quarter" idx="17"/>
          </p:nvPr>
        </p:nvSpPr>
        <p:spPr/>
        <p:txBody>
          <a:bodyPr/>
          <a:lstStyle/>
          <a:p>
            <a:pPr>
              <a:defRPr/>
            </a:pPr>
            <a:r>
              <a:rPr lang="en-US"/>
              <a:t>James B. Sibley, Deputy Attorney General</a:t>
            </a:r>
          </a:p>
        </p:txBody>
      </p:sp>
      <p:sp>
        <p:nvSpPr>
          <p:cNvPr id="10" name="Content Placeholder 9">
            <a:extLst>
              <a:ext uri="{FF2B5EF4-FFF2-40B4-BE49-F238E27FC236}">
                <a16:creationId xmlns:a16="http://schemas.microsoft.com/office/drawing/2014/main" id="{38395BF7-9254-096D-B585-E6C2E7F0A252}"/>
              </a:ext>
            </a:extLst>
          </p:cNvPr>
          <p:cNvSpPr>
            <a:spLocks noGrp="1"/>
          </p:cNvSpPr>
          <p:nvPr>
            <p:ph sz="quarter" idx="2"/>
          </p:nvPr>
        </p:nvSpPr>
        <p:spPr/>
        <p:txBody>
          <a:bodyPr>
            <a:normAutofit fontScale="62500" lnSpcReduction="20000"/>
          </a:bodyPr>
          <a:lstStyle/>
          <a:p>
            <a:r>
              <a:rPr lang="en-US" dirty="0"/>
              <a:t>labeled GPS coordinates—there's no statement as defined by the hearsay rule. In reaching that conclusion, we join other circuits that have held that </a:t>
            </a:r>
            <a:r>
              <a:rPr lang="en-US" b="1" dirty="0"/>
              <a:t>machine statements aren't hearsay.</a:t>
            </a:r>
          </a:p>
          <a:p>
            <a:r>
              <a:rPr lang="en-US" dirty="0"/>
              <a:t> See United States v. </a:t>
            </a:r>
            <a:r>
              <a:rPr lang="en-US" dirty="0" err="1"/>
              <a:t>Lamons</a:t>
            </a:r>
            <a:r>
              <a:rPr lang="en-US" dirty="0"/>
              <a:t>, 532 F.3d 1251, 1263 (11th Cir.2008); United States v. Moon, 512 F.3d 359, 362 (7th Cir.2008); United States v. Washington, 498 F.3d 225, 230 (4th Cir.2007); United States v. Hamilton, 413 F.3d 1138, 1142 (10th Cir.2005); United States v. </a:t>
            </a:r>
            <a:r>
              <a:rPr lang="en-US" dirty="0" err="1"/>
              <a:t>Khorozian</a:t>
            </a:r>
            <a:r>
              <a:rPr lang="en-US" dirty="0"/>
              <a:t>, 333 F.3d 498, 506 (3d Cir.2003).</a:t>
            </a:r>
          </a:p>
          <a:p>
            <a:endParaRPr lang="en-US" dirty="0"/>
          </a:p>
          <a:p>
            <a:r>
              <a:rPr lang="en-US" dirty="0"/>
              <a:t>United States v. Lizarraga-Tirado, 789 F.3d 1107, 1110 (9th Cir. 2015)</a:t>
            </a:r>
          </a:p>
        </p:txBody>
      </p:sp>
    </p:spTree>
    <p:extLst>
      <p:ext uri="{BB962C8B-B14F-4D97-AF65-F5344CB8AC3E}">
        <p14:creationId xmlns:p14="http://schemas.microsoft.com/office/powerpoint/2010/main" val="30197626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ADMITTING DIGITAL EVIDENCE</a:t>
            </a:r>
          </a:p>
        </p:txBody>
      </p:sp>
      <p:sp>
        <p:nvSpPr>
          <p:cNvPr id="7" name="Footer Placeholder 6"/>
          <p:cNvSpPr>
            <a:spLocks noGrp="1"/>
          </p:cNvSpPr>
          <p:nvPr>
            <p:ph type="ftr" sz="quarter" idx="12"/>
          </p:nvPr>
        </p:nvSpPr>
        <p:spPr/>
        <p:txBody>
          <a:bodyPr/>
          <a:lstStyle/>
          <a:p>
            <a:pPr algn="l">
              <a:defRPr/>
            </a:pPr>
            <a:r>
              <a:rPr lang="en-US"/>
              <a:t>James B. Sibley, Deputy Attorney General</a:t>
            </a:r>
            <a:endParaRPr lang="en-US" dirty="0"/>
          </a:p>
        </p:txBody>
      </p:sp>
      <p:sp>
        <p:nvSpPr>
          <p:cNvPr id="6" name="Slide Number Placeholder 5"/>
          <p:cNvSpPr>
            <a:spLocks noGrp="1"/>
          </p:cNvSpPr>
          <p:nvPr>
            <p:ph type="sldNum" sz="quarter" idx="11"/>
          </p:nvPr>
        </p:nvSpPr>
        <p:spPr/>
        <p:txBody>
          <a:bodyPr/>
          <a:lstStyle/>
          <a:p>
            <a:pPr>
              <a:defRPr/>
            </a:pPr>
            <a:r>
              <a:rPr lang="en-US" dirty="0"/>
              <a:t>5</a:t>
            </a:r>
          </a:p>
        </p:txBody>
      </p:sp>
      <p:sp>
        <p:nvSpPr>
          <p:cNvPr id="8" name="Rectangle 7"/>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pic>
        <p:nvPicPr>
          <p:cNvPr id="3" name="Picture 2" descr="A picture containing indoor, black&#10;&#10;Description automatically generated">
            <a:extLst>
              <a:ext uri="{FF2B5EF4-FFF2-40B4-BE49-F238E27FC236}">
                <a16:creationId xmlns:a16="http://schemas.microsoft.com/office/drawing/2014/main" id="{DEAD1B54-8CE0-7E6D-29AD-51A97CB14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724770"/>
            <a:ext cx="5132448" cy="3389466"/>
          </a:xfrm>
          <a:prstGeom prst="rect">
            <a:avLst/>
          </a:prstGeom>
        </p:spPr>
      </p:pic>
    </p:spTree>
    <p:extLst>
      <p:ext uri="{BB962C8B-B14F-4D97-AF65-F5344CB8AC3E}">
        <p14:creationId xmlns:p14="http://schemas.microsoft.com/office/powerpoint/2010/main" val="9740940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E07078-35CE-4357-9E20-289FD2BEB1A3}"/>
              </a:ext>
            </a:extLst>
          </p:cNvPr>
          <p:cNvSpPr>
            <a:spLocks noGrp="1"/>
          </p:cNvSpPr>
          <p:nvPr>
            <p:ph type="body" idx="1"/>
          </p:nvPr>
        </p:nvSpPr>
        <p:spPr>
          <a:xfrm>
            <a:off x="1371600" y="2743200"/>
            <a:ext cx="7123113" cy="3505006"/>
          </a:xfrm>
        </p:spPr>
        <p:txBody>
          <a:bodyPr>
            <a:normAutofit/>
          </a:bodyPr>
          <a:lstStyle/>
          <a:p>
            <a:pPr marL="514350" marR="0" lvl="0" indent="-514350" algn="l" defTabSz="914400" rtl="0" eaLnBrk="1" fontAlgn="auto" latinLnBrk="0" hangingPunct="1">
              <a:lnSpc>
                <a:spcPct val="100000"/>
              </a:lnSpc>
              <a:spcBef>
                <a:spcPts val="700"/>
              </a:spcBef>
              <a:spcAft>
                <a:spcPts val="0"/>
              </a:spcAft>
              <a:buClr>
                <a:srgbClr val="C0504D"/>
              </a:buClr>
              <a:buSzPct val="60000"/>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Theory of Admissibility</a:t>
            </a:r>
          </a:p>
          <a:p>
            <a:pPr marL="514350" marR="0" lvl="0" indent="-514350" algn="l" defTabSz="914400" rtl="0" eaLnBrk="1" fontAlgn="auto" latinLnBrk="0" hangingPunct="1">
              <a:lnSpc>
                <a:spcPct val="100000"/>
              </a:lnSpc>
              <a:spcBef>
                <a:spcPts val="700"/>
              </a:spcBef>
              <a:spcAft>
                <a:spcPts val="0"/>
              </a:spcAft>
              <a:buClr>
                <a:srgbClr val="C0504D"/>
              </a:buClr>
              <a:buSzPct val="60000"/>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Preparing your evidence and witnesses</a:t>
            </a:r>
          </a:p>
          <a:p>
            <a:pPr marL="514350" marR="0" lvl="0" indent="-514350" algn="l" defTabSz="914400" rtl="0" eaLnBrk="1" fontAlgn="auto" latinLnBrk="0" hangingPunct="1">
              <a:lnSpc>
                <a:spcPct val="100000"/>
              </a:lnSpc>
              <a:spcBef>
                <a:spcPts val="700"/>
              </a:spcBef>
              <a:spcAft>
                <a:spcPts val="0"/>
              </a:spcAft>
              <a:buClr>
                <a:srgbClr val="C0504D"/>
              </a:buClr>
              <a:buSzPct val="60000"/>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Laying a foundation (both for your 	evidence and with the court)</a:t>
            </a:r>
          </a:p>
          <a:p>
            <a:pPr marL="514350" marR="0" lvl="0" indent="-514350" algn="l" defTabSz="914400" rtl="0" eaLnBrk="1" fontAlgn="auto" latinLnBrk="0" hangingPunct="1">
              <a:lnSpc>
                <a:spcPct val="100000"/>
              </a:lnSpc>
              <a:spcBef>
                <a:spcPts val="700"/>
              </a:spcBef>
              <a:spcAft>
                <a:spcPts val="0"/>
              </a:spcAft>
              <a:buClr>
                <a:srgbClr val="C0504D"/>
              </a:buClr>
              <a:buSzPct val="60000"/>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Anticipating and Meeting Objections</a:t>
            </a:r>
          </a:p>
          <a:p>
            <a:pPr marL="514350" marR="0" lvl="0" indent="-514350" algn="l" defTabSz="914400" rtl="0" eaLnBrk="1" fontAlgn="auto" latinLnBrk="0" hangingPunct="1">
              <a:lnSpc>
                <a:spcPct val="100000"/>
              </a:lnSpc>
              <a:spcBef>
                <a:spcPts val="700"/>
              </a:spcBef>
              <a:spcAft>
                <a:spcPts val="0"/>
              </a:spcAft>
              <a:buClr>
                <a:srgbClr val="C0504D"/>
              </a:buClr>
              <a:buSzPct val="60000"/>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w Cen MT"/>
                <a:ea typeface="+mn-ea"/>
                <a:cs typeface="+mn-cs"/>
              </a:rPr>
              <a:t>Special consideration and strategies</a:t>
            </a:r>
          </a:p>
          <a:p>
            <a:endParaRPr lang="en-US" dirty="0"/>
          </a:p>
        </p:txBody>
      </p:sp>
      <p:sp>
        <p:nvSpPr>
          <p:cNvPr id="3" name="Title 2">
            <a:extLst>
              <a:ext uri="{FF2B5EF4-FFF2-40B4-BE49-F238E27FC236}">
                <a16:creationId xmlns:a16="http://schemas.microsoft.com/office/drawing/2014/main" id="{7225D961-2109-92FE-5CEA-C16AC64E4146}"/>
              </a:ext>
            </a:extLst>
          </p:cNvPr>
          <p:cNvSpPr>
            <a:spLocks noGrp="1"/>
          </p:cNvSpPr>
          <p:nvPr>
            <p:ph type="title"/>
          </p:nvPr>
        </p:nvSpPr>
        <p:spPr/>
        <p:txBody>
          <a:bodyPr/>
          <a:lstStyle/>
          <a:p>
            <a:r>
              <a:rPr lang="en-US" dirty="0"/>
              <a:t>It’s Really No Different</a:t>
            </a:r>
          </a:p>
        </p:txBody>
      </p:sp>
      <p:sp>
        <p:nvSpPr>
          <p:cNvPr id="4" name="Slide Number Placeholder 3">
            <a:extLst>
              <a:ext uri="{FF2B5EF4-FFF2-40B4-BE49-F238E27FC236}">
                <a16:creationId xmlns:a16="http://schemas.microsoft.com/office/drawing/2014/main" id="{D9FD5E2B-35EA-C9CF-001E-B65DD783E755}"/>
              </a:ext>
            </a:extLst>
          </p:cNvPr>
          <p:cNvSpPr>
            <a:spLocks noGrp="1"/>
          </p:cNvSpPr>
          <p:nvPr>
            <p:ph type="sldNum" sz="quarter" idx="11"/>
          </p:nvPr>
        </p:nvSpPr>
        <p:spPr/>
        <p:txBody>
          <a:bodyPr/>
          <a:lstStyle/>
          <a:p>
            <a:pPr>
              <a:defRPr/>
            </a:pPr>
            <a:r>
              <a:rPr lang="en-US" dirty="0"/>
              <a:t>5.1</a:t>
            </a:r>
          </a:p>
        </p:txBody>
      </p:sp>
      <p:sp>
        <p:nvSpPr>
          <p:cNvPr id="5" name="Footer Placeholder 4">
            <a:extLst>
              <a:ext uri="{FF2B5EF4-FFF2-40B4-BE49-F238E27FC236}">
                <a16:creationId xmlns:a16="http://schemas.microsoft.com/office/drawing/2014/main" id="{8901A6EF-7E56-F59B-0C85-02520C9F26BF}"/>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14646057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1FB29C-5A90-E70D-76C0-24288C3A39CC}"/>
              </a:ext>
            </a:extLst>
          </p:cNvPr>
          <p:cNvSpPr>
            <a:spLocks noGrp="1"/>
          </p:cNvSpPr>
          <p:nvPr>
            <p:ph type="body" idx="1"/>
          </p:nvPr>
        </p:nvSpPr>
        <p:spPr>
          <a:xfrm>
            <a:off x="1371600" y="2743201"/>
            <a:ext cx="7123113" cy="685800"/>
          </a:xfrm>
        </p:spPr>
        <p:txBody>
          <a:bodyPr/>
          <a:lstStyle/>
          <a:p>
            <a:r>
              <a:rPr lang="en-US" dirty="0"/>
              <a:t>Why do you want the evidence? </a:t>
            </a:r>
          </a:p>
          <a:p>
            <a:endParaRPr lang="en-US" dirty="0"/>
          </a:p>
        </p:txBody>
      </p:sp>
      <p:sp>
        <p:nvSpPr>
          <p:cNvPr id="3" name="Title 2">
            <a:extLst>
              <a:ext uri="{FF2B5EF4-FFF2-40B4-BE49-F238E27FC236}">
                <a16:creationId xmlns:a16="http://schemas.microsoft.com/office/drawing/2014/main" id="{7356395C-0711-E53C-9B30-BCEB1CC99062}"/>
              </a:ext>
            </a:extLst>
          </p:cNvPr>
          <p:cNvSpPr>
            <a:spLocks noGrp="1"/>
          </p:cNvSpPr>
          <p:nvPr>
            <p:ph type="title"/>
          </p:nvPr>
        </p:nvSpPr>
        <p:spPr/>
        <p:txBody>
          <a:bodyPr/>
          <a:lstStyle/>
          <a:p>
            <a:r>
              <a:rPr lang="en-US" dirty="0"/>
              <a:t>Theories of Admissibility</a:t>
            </a:r>
          </a:p>
        </p:txBody>
      </p:sp>
      <p:sp>
        <p:nvSpPr>
          <p:cNvPr id="4" name="Slide Number Placeholder 3">
            <a:extLst>
              <a:ext uri="{FF2B5EF4-FFF2-40B4-BE49-F238E27FC236}">
                <a16:creationId xmlns:a16="http://schemas.microsoft.com/office/drawing/2014/main" id="{AE0392A9-34C1-BB66-3C53-1451D8E5C4AE}"/>
              </a:ext>
            </a:extLst>
          </p:cNvPr>
          <p:cNvSpPr>
            <a:spLocks noGrp="1"/>
          </p:cNvSpPr>
          <p:nvPr>
            <p:ph type="sldNum" sz="quarter" idx="11"/>
          </p:nvPr>
        </p:nvSpPr>
        <p:spPr/>
        <p:txBody>
          <a:bodyPr/>
          <a:lstStyle/>
          <a:p>
            <a:pPr>
              <a:defRPr/>
            </a:pPr>
            <a:r>
              <a:rPr lang="en-US" dirty="0"/>
              <a:t>5.2</a:t>
            </a:r>
          </a:p>
        </p:txBody>
      </p:sp>
      <p:sp>
        <p:nvSpPr>
          <p:cNvPr id="5" name="Footer Placeholder 4">
            <a:extLst>
              <a:ext uri="{FF2B5EF4-FFF2-40B4-BE49-F238E27FC236}">
                <a16:creationId xmlns:a16="http://schemas.microsoft.com/office/drawing/2014/main" id="{15F86D65-157C-40C2-A898-464B89BDC4D2}"/>
              </a:ext>
            </a:extLst>
          </p:cNvPr>
          <p:cNvSpPr>
            <a:spLocks noGrp="1"/>
          </p:cNvSpPr>
          <p:nvPr>
            <p:ph type="ftr" sz="quarter" idx="12"/>
          </p:nvPr>
        </p:nvSpPr>
        <p:spPr/>
        <p:txBody>
          <a:bodyPr/>
          <a:lstStyle/>
          <a:p>
            <a:pPr algn="l">
              <a:defRPr/>
            </a:pPr>
            <a:r>
              <a:rPr lang="en-US"/>
              <a:t>James B. Sibley, Deputy Attorney General</a:t>
            </a:r>
            <a:endParaRPr lang="en-US" dirty="0"/>
          </a:p>
        </p:txBody>
      </p:sp>
      <p:sp>
        <p:nvSpPr>
          <p:cNvPr id="7" name="TextBox 6">
            <a:extLst>
              <a:ext uri="{FF2B5EF4-FFF2-40B4-BE49-F238E27FC236}">
                <a16:creationId xmlns:a16="http://schemas.microsoft.com/office/drawing/2014/main" id="{7CD62425-2DAA-1DB9-21C4-B2185DFE833A}"/>
              </a:ext>
            </a:extLst>
          </p:cNvPr>
          <p:cNvSpPr txBox="1"/>
          <p:nvPr/>
        </p:nvSpPr>
        <p:spPr>
          <a:xfrm>
            <a:off x="1905000" y="3581402"/>
            <a:ext cx="4572000" cy="2031325"/>
          </a:xfrm>
          <a:prstGeom prst="rect">
            <a:avLst/>
          </a:prstGeom>
          <a:noFill/>
        </p:spPr>
        <p:txBody>
          <a:bodyPr wrap="square">
            <a:spAutoFit/>
          </a:bodyPr>
          <a:lstStyle/>
          <a:p>
            <a:r>
              <a:rPr lang="en-US" sz="1800" b="1" i="0" u="none" strike="noStrike" baseline="0" dirty="0">
                <a:solidFill>
                  <a:srgbClr val="000000"/>
                </a:solidFill>
                <a:latin typeface="Georgia" panose="02040502050405020303" pitchFamily="18" charset="0"/>
              </a:rPr>
              <a:t>48.015. “Relevant evidence” defined </a:t>
            </a:r>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Arial" panose="020B0604020202020204" pitchFamily="34" charset="0"/>
              </a:rPr>
              <a:t>As used in this chapter, “relevant evidence” means evidence having any tendency to make the existence of any fact that is of consequence to the determination of the action more or less probable than it would be without the evidence. </a:t>
            </a:r>
            <a:endParaRPr lang="en-US" dirty="0"/>
          </a:p>
        </p:txBody>
      </p:sp>
    </p:spTree>
    <p:extLst>
      <p:ext uri="{BB962C8B-B14F-4D97-AF65-F5344CB8AC3E}">
        <p14:creationId xmlns:p14="http://schemas.microsoft.com/office/powerpoint/2010/main" val="32004692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17868-BFFF-3AC3-871C-C8728CCFDBA4}"/>
              </a:ext>
            </a:extLst>
          </p:cNvPr>
          <p:cNvSpPr>
            <a:spLocks noGrp="1"/>
          </p:cNvSpPr>
          <p:nvPr>
            <p:ph type="title"/>
          </p:nvPr>
        </p:nvSpPr>
        <p:spPr/>
        <p:txBody>
          <a:bodyPr>
            <a:normAutofit fontScale="90000"/>
          </a:bodyPr>
          <a:lstStyle/>
          <a:p>
            <a:r>
              <a:rPr lang="en-US" dirty="0"/>
              <a:t>Theories of Admissibility (Relevance)</a:t>
            </a:r>
          </a:p>
        </p:txBody>
      </p:sp>
      <p:sp>
        <p:nvSpPr>
          <p:cNvPr id="6" name="Content Placeholder 5">
            <a:extLst>
              <a:ext uri="{FF2B5EF4-FFF2-40B4-BE49-F238E27FC236}">
                <a16:creationId xmlns:a16="http://schemas.microsoft.com/office/drawing/2014/main" id="{1BB9C605-1A25-3622-8123-8B0EA8F36380}"/>
              </a:ext>
            </a:extLst>
          </p:cNvPr>
          <p:cNvSpPr>
            <a:spLocks noGrp="1"/>
          </p:cNvSpPr>
          <p:nvPr>
            <p:ph sz="quarter" idx="1"/>
          </p:nvPr>
        </p:nvSpPr>
        <p:spPr/>
        <p:txBody>
          <a:bodyPr/>
          <a:lstStyle/>
          <a:p>
            <a:r>
              <a:rPr lang="en-US" dirty="0"/>
              <a:t>Direct Evidence </a:t>
            </a:r>
          </a:p>
          <a:p>
            <a:r>
              <a:rPr lang="en-US" dirty="0"/>
              <a:t>Operative Fact</a:t>
            </a:r>
          </a:p>
          <a:p>
            <a:r>
              <a:rPr lang="en-US" dirty="0"/>
              <a:t>Identity</a:t>
            </a:r>
          </a:p>
          <a:p>
            <a:r>
              <a:rPr lang="en-US" dirty="0"/>
              <a:t>Intent</a:t>
            </a:r>
          </a:p>
          <a:p>
            <a:r>
              <a:rPr lang="en-US" dirty="0"/>
              <a:t>Knowledge</a:t>
            </a:r>
          </a:p>
          <a:p>
            <a:r>
              <a:rPr lang="en-US" dirty="0"/>
              <a:t>Motive</a:t>
            </a:r>
          </a:p>
          <a:p>
            <a:r>
              <a:rPr lang="en-US" dirty="0"/>
              <a:t>Lack of Mistake</a:t>
            </a:r>
          </a:p>
        </p:txBody>
      </p:sp>
      <p:sp>
        <p:nvSpPr>
          <p:cNvPr id="7" name="Content Placeholder 6">
            <a:extLst>
              <a:ext uri="{FF2B5EF4-FFF2-40B4-BE49-F238E27FC236}">
                <a16:creationId xmlns:a16="http://schemas.microsoft.com/office/drawing/2014/main" id="{D7326D67-F126-39DD-C878-B455B246543D}"/>
              </a:ext>
            </a:extLst>
          </p:cNvPr>
          <p:cNvSpPr>
            <a:spLocks noGrp="1"/>
          </p:cNvSpPr>
          <p:nvPr>
            <p:ph sz="quarter" idx="2"/>
          </p:nvPr>
        </p:nvSpPr>
        <p:spPr/>
        <p:txBody>
          <a:bodyPr/>
          <a:lstStyle/>
          <a:p>
            <a:r>
              <a:rPr lang="en-US" dirty="0"/>
              <a:t>Basis of Expert Opinion</a:t>
            </a:r>
          </a:p>
          <a:p>
            <a:r>
              <a:rPr lang="en-US" dirty="0"/>
              <a:t>Eliminates a Defense</a:t>
            </a:r>
          </a:p>
          <a:p>
            <a:r>
              <a:rPr lang="en-US" dirty="0"/>
              <a:t>Corroboration</a:t>
            </a:r>
          </a:p>
          <a:p>
            <a:r>
              <a:rPr lang="en-US" dirty="0"/>
              <a:t>Credibility (impeachment)</a:t>
            </a:r>
          </a:p>
          <a:p>
            <a:r>
              <a:rPr lang="en-US" dirty="0"/>
              <a:t>Circumstantial Evidence</a:t>
            </a:r>
          </a:p>
          <a:p>
            <a:endParaRPr lang="en-US" dirty="0"/>
          </a:p>
          <a:p>
            <a:endParaRPr lang="en-US" dirty="0"/>
          </a:p>
        </p:txBody>
      </p:sp>
      <p:sp>
        <p:nvSpPr>
          <p:cNvPr id="4" name="Slide Number Placeholder 3">
            <a:extLst>
              <a:ext uri="{FF2B5EF4-FFF2-40B4-BE49-F238E27FC236}">
                <a16:creationId xmlns:a16="http://schemas.microsoft.com/office/drawing/2014/main" id="{50A57FD4-2A40-3593-98F0-65329386519B}"/>
              </a:ext>
            </a:extLst>
          </p:cNvPr>
          <p:cNvSpPr>
            <a:spLocks noGrp="1"/>
          </p:cNvSpPr>
          <p:nvPr>
            <p:ph type="sldNum" sz="quarter" idx="16"/>
          </p:nvPr>
        </p:nvSpPr>
        <p:spPr/>
        <p:txBody>
          <a:bodyPr/>
          <a:lstStyle/>
          <a:p>
            <a:pPr>
              <a:defRPr/>
            </a:pPr>
            <a:r>
              <a:rPr lang="en-US" dirty="0"/>
              <a:t>5.3</a:t>
            </a:r>
          </a:p>
        </p:txBody>
      </p:sp>
      <p:sp>
        <p:nvSpPr>
          <p:cNvPr id="5" name="Footer Placeholder 4">
            <a:extLst>
              <a:ext uri="{FF2B5EF4-FFF2-40B4-BE49-F238E27FC236}">
                <a16:creationId xmlns:a16="http://schemas.microsoft.com/office/drawing/2014/main" id="{1DBADAB1-D70F-F62B-9F4A-A44B7EB5FB25}"/>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17986520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A5223-DB58-E7F6-FC47-C3CEDA0E6100}"/>
              </a:ext>
            </a:extLst>
          </p:cNvPr>
          <p:cNvSpPr>
            <a:spLocks noGrp="1"/>
          </p:cNvSpPr>
          <p:nvPr>
            <p:ph type="body" idx="1"/>
          </p:nvPr>
        </p:nvSpPr>
        <p:spPr>
          <a:xfrm>
            <a:off x="1371600" y="2743200"/>
            <a:ext cx="7123113" cy="3352800"/>
          </a:xfrm>
        </p:spPr>
        <p:txBody>
          <a:bodyPr>
            <a:normAutofit/>
          </a:bodyPr>
          <a:lstStyle/>
          <a:p>
            <a:pPr marL="514350" indent="-514350">
              <a:buAutoNum type="arabicPeriod"/>
            </a:pPr>
            <a:r>
              <a:rPr lang="en-US" dirty="0"/>
              <a:t>Prepare Exhibits (Organization is Key)</a:t>
            </a:r>
          </a:p>
          <a:p>
            <a:pPr marL="514350" indent="-514350">
              <a:buAutoNum type="arabicPeriod"/>
            </a:pPr>
            <a:r>
              <a:rPr lang="en-US" dirty="0"/>
              <a:t>Walk Witness Through (No Surprises)</a:t>
            </a:r>
          </a:p>
          <a:p>
            <a:pPr marL="514350" indent="-514350">
              <a:buAutoNum type="arabicPeriod"/>
            </a:pPr>
            <a:r>
              <a:rPr lang="en-US" dirty="0"/>
              <a:t>Understand Witness’s Limits</a:t>
            </a:r>
          </a:p>
          <a:p>
            <a:pPr marL="514350" indent="-514350">
              <a:buAutoNum type="arabicPeriod"/>
            </a:pPr>
            <a:r>
              <a:rPr lang="en-US" dirty="0"/>
              <a:t>Consider an Offer of Proof </a:t>
            </a:r>
          </a:p>
          <a:p>
            <a:pPr marL="514350" indent="-514350">
              <a:buAutoNum type="arabicPeriod"/>
            </a:pPr>
            <a:r>
              <a:rPr lang="en-US" dirty="0"/>
              <a:t>Ask Objections be Deemed Continuing</a:t>
            </a:r>
          </a:p>
          <a:p>
            <a:pPr marL="514350" indent="-514350">
              <a:buAutoNum type="arabicPeriod"/>
            </a:pPr>
            <a:r>
              <a:rPr lang="en-US" dirty="0"/>
              <a:t>Think Through Witness Order Carefully </a:t>
            </a:r>
          </a:p>
        </p:txBody>
      </p:sp>
      <p:sp>
        <p:nvSpPr>
          <p:cNvPr id="3" name="Title 2">
            <a:extLst>
              <a:ext uri="{FF2B5EF4-FFF2-40B4-BE49-F238E27FC236}">
                <a16:creationId xmlns:a16="http://schemas.microsoft.com/office/drawing/2014/main" id="{5F4FB4BB-42AB-75DB-DAB5-DD6F431651A7}"/>
              </a:ext>
            </a:extLst>
          </p:cNvPr>
          <p:cNvSpPr>
            <a:spLocks noGrp="1"/>
          </p:cNvSpPr>
          <p:nvPr>
            <p:ph type="title"/>
          </p:nvPr>
        </p:nvSpPr>
        <p:spPr/>
        <p:txBody>
          <a:bodyPr>
            <a:normAutofit fontScale="90000"/>
          </a:bodyPr>
          <a:lstStyle/>
          <a:p>
            <a:r>
              <a:rPr lang="en-US" dirty="0"/>
              <a:t>Preparing Evidence and Witnesses</a:t>
            </a:r>
          </a:p>
        </p:txBody>
      </p:sp>
      <p:sp>
        <p:nvSpPr>
          <p:cNvPr id="4" name="Slide Number Placeholder 3">
            <a:extLst>
              <a:ext uri="{FF2B5EF4-FFF2-40B4-BE49-F238E27FC236}">
                <a16:creationId xmlns:a16="http://schemas.microsoft.com/office/drawing/2014/main" id="{CE91F073-A2CC-479E-F743-36CCB247EC17}"/>
              </a:ext>
            </a:extLst>
          </p:cNvPr>
          <p:cNvSpPr>
            <a:spLocks noGrp="1"/>
          </p:cNvSpPr>
          <p:nvPr>
            <p:ph type="sldNum" sz="quarter" idx="11"/>
          </p:nvPr>
        </p:nvSpPr>
        <p:spPr/>
        <p:txBody>
          <a:bodyPr/>
          <a:lstStyle/>
          <a:p>
            <a:pPr>
              <a:defRPr/>
            </a:pPr>
            <a:r>
              <a:rPr lang="en-US" dirty="0"/>
              <a:t>5.4</a:t>
            </a:r>
          </a:p>
        </p:txBody>
      </p:sp>
      <p:sp>
        <p:nvSpPr>
          <p:cNvPr id="5" name="Footer Placeholder 4">
            <a:extLst>
              <a:ext uri="{FF2B5EF4-FFF2-40B4-BE49-F238E27FC236}">
                <a16:creationId xmlns:a16="http://schemas.microsoft.com/office/drawing/2014/main" id="{F25520CF-31C3-DE5C-4922-FB26F9AA27FA}"/>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21334083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80DA3-63D9-7E47-21E8-CAFCABCEB309}"/>
              </a:ext>
            </a:extLst>
          </p:cNvPr>
          <p:cNvSpPr>
            <a:spLocks noGrp="1"/>
          </p:cNvSpPr>
          <p:nvPr>
            <p:ph type="body" idx="1"/>
          </p:nvPr>
        </p:nvSpPr>
        <p:spPr>
          <a:xfrm>
            <a:off x="1371600" y="2743200"/>
            <a:ext cx="7123113" cy="3429000"/>
          </a:xfrm>
        </p:spPr>
        <p:txBody>
          <a:bodyPr>
            <a:normAutofit/>
          </a:bodyPr>
          <a:lstStyle/>
          <a:p>
            <a:r>
              <a:rPr lang="en-US" dirty="0"/>
              <a:t>Preparing the Court – Consider briefing</a:t>
            </a:r>
          </a:p>
          <a:p>
            <a:r>
              <a:rPr lang="en-US" dirty="0"/>
              <a:t>Judicial Notice</a:t>
            </a:r>
          </a:p>
          <a:p>
            <a:r>
              <a:rPr lang="en-US" dirty="0"/>
              <a:t>Authentication - Standard</a:t>
            </a:r>
          </a:p>
          <a:p>
            <a:r>
              <a:rPr lang="en-US" dirty="0"/>
              <a:t>Weight vs. Admissibility</a:t>
            </a:r>
          </a:p>
          <a:p>
            <a:r>
              <a:rPr lang="en-US" dirty="0"/>
              <a:t>Anticipate Common Objections (Educate)</a:t>
            </a:r>
          </a:p>
          <a:p>
            <a:r>
              <a:rPr lang="en-US" dirty="0"/>
              <a:t>Expect bad rulings (belts and suspenders time)</a:t>
            </a:r>
          </a:p>
        </p:txBody>
      </p:sp>
      <p:sp>
        <p:nvSpPr>
          <p:cNvPr id="3" name="Title 2">
            <a:extLst>
              <a:ext uri="{FF2B5EF4-FFF2-40B4-BE49-F238E27FC236}">
                <a16:creationId xmlns:a16="http://schemas.microsoft.com/office/drawing/2014/main" id="{10AF7D27-0021-E760-8979-2F2F0D46F367}"/>
              </a:ext>
            </a:extLst>
          </p:cNvPr>
          <p:cNvSpPr>
            <a:spLocks noGrp="1"/>
          </p:cNvSpPr>
          <p:nvPr>
            <p:ph type="title"/>
          </p:nvPr>
        </p:nvSpPr>
        <p:spPr/>
        <p:txBody>
          <a:bodyPr/>
          <a:lstStyle/>
          <a:p>
            <a:r>
              <a:rPr lang="en-US" dirty="0"/>
              <a:t>Laying a Foundation</a:t>
            </a:r>
          </a:p>
        </p:txBody>
      </p:sp>
      <p:sp>
        <p:nvSpPr>
          <p:cNvPr id="4" name="Slide Number Placeholder 3">
            <a:extLst>
              <a:ext uri="{FF2B5EF4-FFF2-40B4-BE49-F238E27FC236}">
                <a16:creationId xmlns:a16="http://schemas.microsoft.com/office/drawing/2014/main" id="{69876C72-E551-842E-6174-468EDB79EBD6}"/>
              </a:ext>
            </a:extLst>
          </p:cNvPr>
          <p:cNvSpPr>
            <a:spLocks noGrp="1"/>
          </p:cNvSpPr>
          <p:nvPr>
            <p:ph type="sldNum" sz="quarter" idx="11"/>
          </p:nvPr>
        </p:nvSpPr>
        <p:spPr/>
        <p:txBody>
          <a:bodyPr/>
          <a:lstStyle/>
          <a:p>
            <a:pPr>
              <a:defRPr/>
            </a:pPr>
            <a:r>
              <a:rPr lang="en-US" dirty="0"/>
              <a:t>5.5</a:t>
            </a:r>
          </a:p>
        </p:txBody>
      </p:sp>
      <p:sp>
        <p:nvSpPr>
          <p:cNvPr id="5" name="Footer Placeholder 4">
            <a:extLst>
              <a:ext uri="{FF2B5EF4-FFF2-40B4-BE49-F238E27FC236}">
                <a16:creationId xmlns:a16="http://schemas.microsoft.com/office/drawing/2014/main" id="{7039B311-D8B0-38BC-130E-F39FDF88C6D8}"/>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39338315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D514-B27E-8D91-11CB-A6977FAAAF10}"/>
              </a:ext>
            </a:extLst>
          </p:cNvPr>
          <p:cNvSpPr>
            <a:spLocks noGrp="1"/>
          </p:cNvSpPr>
          <p:nvPr>
            <p:ph type="title"/>
          </p:nvPr>
        </p:nvSpPr>
        <p:spPr/>
        <p:txBody>
          <a:bodyPr/>
          <a:lstStyle/>
          <a:p>
            <a:r>
              <a:rPr lang="en-US" dirty="0"/>
              <a:t>Foundation - Authentication</a:t>
            </a:r>
          </a:p>
        </p:txBody>
      </p:sp>
      <p:sp>
        <p:nvSpPr>
          <p:cNvPr id="3" name="Content Placeholder 2">
            <a:extLst>
              <a:ext uri="{FF2B5EF4-FFF2-40B4-BE49-F238E27FC236}">
                <a16:creationId xmlns:a16="http://schemas.microsoft.com/office/drawing/2014/main" id="{4C648212-A2A9-8C71-CE32-705F63791A9F}"/>
              </a:ext>
            </a:extLst>
          </p:cNvPr>
          <p:cNvSpPr>
            <a:spLocks noGrp="1"/>
          </p:cNvSpPr>
          <p:nvPr>
            <p:ph sz="quarter" idx="1"/>
          </p:nvPr>
        </p:nvSpPr>
        <p:spPr/>
        <p:txBody>
          <a:bodyPr>
            <a:normAutofit fontScale="77500" lnSpcReduction="20000"/>
          </a:bodyPr>
          <a:lstStyle/>
          <a:p>
            <a:r>
              <a:rPr lang="en-US" dirty="0"/>
              <a:t>Evidence is what it purports to be</a:t>
            </a:r>
          </a:p>
          <a:p>
            <a:r>
              <a:rPr lang="en-US" dirty="0"/>
              <a:t>Truth of Content Irrelevant</a:t>
            </a:r>
          </a:p>
          <a:p>
            <a:r>
              <a:rPr lang="en-US" dirty="0"/>
              <a:t>Multiple Approaches</a:t>
            </a:r>
          </a:p>
          <a:p>
            <a:pPr lvl="1"/>
            <a:r>
              <a:rPr lang="en-US" dirty="0"/>
              <a:t>Links to Device</a:t>
            </a:r>
          </a:p>
          <a:p>
            <a:pPr lvl="1"/>
            <a:r>
              <a:rPr lang="en-US" dirty="0"/>
              <a:t>Links to Accounts</a:t>
            </a:r>
          </a:p>
          <a:p>
            <a:pPr lvl="1"/>
            <a:r>
              <a:rPr lang="en-US" dirty="0"/>
              <a:t>Security Measures (passwords, pin, biometrics)</a:t>
            </a:r>
          </a:p>
          <a:p>
            <a:pPr lvl="1"/>
            <a:r>
              <a:rPr lang="en-US" dirty="0"/>
              <a:t>Official Publication/Newspapers/Periodicals (NRS 52.135, NRS 52.145) </a:t>
            </a:r>
          </a:p>
        </p:txBody>
      </p:sp>
      <p:sp>
        <p:nvSpPr>
          <p:cNvPr id="4" name="Content Placeholder 3">
            <a:extLst>
              <a:ext uri="{FF2B5EF4-FFF2-40B4-BE49-F238E27FC236}">
                <a16:creationId xmlns:a16="http://schemas.microsoft.com/office/drawing/2014/main" id="{42DA6DAC-E2BF-2C17-826C-A6C1FF799BA2}"/>
              </a:ext>
            </a:extLst>
          </p:cNvPr>
          <p:cNvSpPr>
            <a:spLocks noGrp="1"/>
          </p:cNvSpPr>
          <p:nvPr>
            <p:ph sz="quarter" idx="2"/>
          </p:nvPr>
        </p:nvSpPr>
        <p:spPr/>
        <p:txBody>
          <a:bodyPr>
            <a:normAutofit fontScale="77500" lnSpcReduction="20000"/>
          </a:bodyPr>
          <a:lstStyle/>
          <a:p>
            <a:r>
              <a:rPr lang="en-US" dirty="0"/>
              <a:t>Business Record (declaration of custodian) (NRS 52.260)</a:t>
            </a:r>
          </a:p>
          <a:p>
            <a:r>
              <a:rPr lang="en-US" dirty="0"/>
              <a:t>Preparer or witness to preparation (NRS 52.025)</a:t>
            </a:r>
          </a:p>
          <a:p>
            <a:r>
              <a:rPr lang="en-US" dirty="0"/>
              <a:t>Location</a:t>
            </a:r>
          </a:p>
          <a:p>
            <a:r>
              <a:rPr lang="en-US" dirty="0"/>
              <a:t>Content</a:t>
            </a:r>
          </a:p>
          <a:p>
            <a:r>
              <a:rPr lang="en-US" dirty="0"/>
              <a:t>Comparison to known evidence</a:t>
            </a:r>
          </a:p>
          <a:p>
            <a:r>
              <a:rPr lang="en-US" dirty="0"/>
              <a:t>Reliance</a:t>
            </a:r>
          </a:p>
          <a:p>
            <a:r>
              <a:rPr lang="en-US" dirty="0"/>
              <a:t>Metadata (NRS 52.105)</a:t>
            </a:r>
          </a:p>
          <a:p>
            <a:r>
              <a:rPr lang="en-US" dirty="0"/>
              <a:t>Process (NRS 52.105)</a:t>
            </a:r>
          </a:p>
          <a:p>
            <a:r>
              <a:rPr lang="en-US" dirty="0"/>
              <a:t>Public Records/Reports (NRS 52.085)</a:t>
            </a:r>
          </a:p>
          <a:p>
            <a:endParaRPr lang="en-US" dirty="0"/>
          </a:p>
          <a:p>
            <a:endParaRPr lang="en-US" dirty="0"/>
          </a:p>
        </p:txBody>
      </p:sp>
      <p:sp>
        <p:nvSpPr>
          <p:cNvPr id="5" name="Slide Number Placeholder 4">
            <a:extLst>
              <a:ext uri="{FF2B5EF4-FFF2-40B4-BE49-F238E27FC236}">
                <a16:creationId xmlns:a16="http://schemas.microsoft.com/office/drawing/2014/main" id="{28CB036A-3088-B47A-1647-2145651C4526}"/>
              </a:ext>
            </a:extLst>
          </p:cNvPr>
          <p:cNvSpPr>
            <a:spLocks noGrp="1"/>
          </p:cNvSpPr>
          <p:nvPr>
            <p:ph type="sldNum" sz="quarter" idx="16"/>
          </p:nvPr>
        </p:nvSpPr>
        <p:spPr/>
        <p:txBody>
          <a:bodyPr/>
          <a:lstStyle/>
          <a:p>
            <a:pPr>
              <a:defRPr/>
            </a:pPr>
            <a:r>
              <a:rPr lang="en-US" dirty="0"/>
              <a:t>5.6</a:t>
            </a:r>
          </a:p>
        </p:txBody>
      </p:sp>
      <p:sp>
        <p:nvSpPr>
          <p:cNvPr id="6" name="Footer Placeholder 5">
            <a:extLst>
              <a:ext uri="{FF2B5EF4-FFF2-40B4-BE49-F238E27FC236}">
                <a16:creationId xmlns:a16="http://schemas.microsoft.com/office/drawing/2014/main" id="{C76DA24C-9E25-D49F-0C76-18DB87D54345}"/>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37753713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D7996-1123-5214-C63D-D6141BB5BB03}"/>
              </a:ext>
            </a:extLst>
          </p:cNvPr>
          <p:cNvSpPr>
            <a:spLocks noGrp="1"/>
          </p:cNvSpPr>
          <p:nvPr>
            <p:ph type="body" idx="1"/>
          </p:nvPr>
        </p:nvSpPr>
        <p:spPr/>
        <p:txBody>
          <a:bodyPr>
            <a:normAutofit fontScale="85000" lnSpcReduction="10000"/>
          </a:bodyPr>
          <a:lstStyle/>
          <a:p>
            <a:pPr marL="514350" indent="-514350">
              <a:buAutoNum type="arabicPeriod"/>
            </a:pPr>
            <a:r>
              <a:rPr lang="en-US" dirty="0"/>
              <a:t>NIST – National Institute of Standards and Training (Computer Forensics Tool Testing Reports)</a:t>
            </a:r>
          </a:p>
          <a:p>
            <a:pPr marL="514350" indent="-514350">
              <a:buAutoNum type="arabicPeriod"/>
            </a:pPr>
            <a:r>
              <a:rPr lang="en-US" dirty="0"/>
              <a:t>SWGDE – Scientific Working Group  on Digital</a:t>
            </a:r>
          </a:p>
          <a:p>
            <a:pPr marL="514350" indent="-514350">
              <a:buAutoNum type="arabicPeriod"/>
            </a:pPr>
            <a:r>
              <a:rPr lang="en-US" dirty="0"/>
              <a:t>American Society of Crime Lab Directors (ASCLD)</a:t>
            </a:r>
          </a:p>
        </p:txBody>
      </p:sp>
      <p:sp>
        <p:nvSpPr>
          <p:cNvPr id="3" name="Title 2">
            <a:extLst>
              <a:ext uri="{FF2B5EF4-FFF2-40B4-BE49-F238E27FC236}">
                <a16:creationId xmlns:a16="http://schemas.microsoft.com/office/drawing/2014/main" id="{4F823D58-16AD-26B3-CE25-A3D5C9C915C4}"/>
              </a:ext>
            </a:extLst>
          </p:cNvPr>
          <p:cNvSpPr>
            <a:spLocks noGrp="1"/>
          </p:cNvSpPr>
          <p:nvPr>
            <p:ph type="title"/>
          </p:nvPr>
        </p:nvSpPr>
        <p:spPr/>
        <p:txBody>
          <a:bodyPr/>
          <a:lstStyle/>
          <a:p>
            <a:r>
              <a:rPr lang="en-US" dirty="0"/>
              <a:t>Validating Software/Tools</a:t>
            </a:r>
          </a:p>
        </p:txBody>
      </p:sp>
      <p:sp>
        <p:nvSpPr>
          <p:cNvPr id="4" name="Slide Number Placeholder 3">
            <a:extLst>
              <a:ext uri="{FF2B5EF4-FFF2-40B4-BE49-F238E27FC236}">
                <a16:creationId xmlns:a16="http://schemas.microsoft.com/office/drawing/2014/main" id="{F7030BBE-BB8B-1CFB-444D-D1B1DE68E603}"/>
              </a:ext>
            </a:extLst>
          </p:cNvPr>
          <p:cNvSpPr>
            <a:spLocks noGrp="1"/>
          </p:cNvSpPr>
          <p:nvPr>
            <p:ph type="sldNum" sz="quarter" idx="11"/>
          </p:nvPr>
        </p:nvSpPr>
        <p:spPr/>
        <p:txBody>
          <a:bodyPr/>
          <a:lstStyle/>
          <a:p>
            <a:pPr>
              <a:defRPr/>
            </a:pPr>
            <a:r>
              <a:rPr lang="en-US" dirty="0"/>
              <a:t>5.7</a:t>
            </a:r>
          </a:p>
        </p:txBody>
      </p:sp>
      <p:sp>
        <p:nvSpPr>
          <p:cNvPr id="5" name="Footer Placeholder 4">
            <a:extLst>
              <a:ext uri="{FF2B5EF4-FFF2-40B4-BE49-F238E27FC236}">
                <a16:creationId xmlns:a16="http://schemas.microsoft.com/office/drawing/2014/main" id="{14BD24CF-0CF0-DF3F-2A20-864EECAEC2F4}"/>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1649993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2D05-59A7-5848-5FF0-AE4CC56DD9C7}"/>
              </a:ext>
            </a:extLst>
          </p:cNvPr>
          <p:cNvSpPr>
            <a:spLocks noGrp="1"/>
          </p:cNvSpPr>
          <p:nvPr>
            <p:ph type="title"/>
          </p:nvPr>
        </p:nvSpPr>
        <p:spPr/>
        <p:txBody>
          <a:bodyPr/>
          <a:lstStyle/>
          <a:p>
            <a:r>
              <a:rPr lang="en-US" dirty="0"/>
              <a:t>Hawk Analytics – </a:t>
            </a:r>
            <a:r>
              <a:rPr lang="en-US" dirty="0" err="1"/>
              <a:t>CellHawk</a:t>
            </a:r>
            <a:endParaRPr lang="en-US" dirty="0"/>
          </a:p>
        </p:txBody>
      </p:sp>
      <p:sp>
        <p:nvSpPr>
          <p:cNvPr id="3" name="Footer Placeholder 2">
            <a:extLst>
              <a:ext uri="{FF2B5EF4-FFF2-40B4-BE49-F238E27FC236}">
                <a16:creationId xmlns:a16="http://schemas.microsoft.com/office/drawing/2014/main" id="{13B5D184-9138-D555-CCF3-093A958FA7C9}"/>
              </a:ext>
            </a:extLst>
          </p:cNvPr>
          <p:cNvSpPr>
            <a:spLocks noGrp="1"/>
          </p:cNvSpPr>
          <p:nvPr>
            <p:ph type="ftr" sz="quarter" idx="11"/>
          </p:nvPr>
        </p:nvSpPr>
        <p:spPr/>
        <p:txBody>
          <a:bodyPr/>
          <a:lstStyle/>
          <a:p>
            <a:pPr>
              <a:defRPr/>
            </a:pPr>
            <a:r>
              <a:rPr lang="en-US"/>
              <a:t>James B. Sibley, Deputy Attorney General</a:t>
            </a:r>
            <a:endParaRPr lang="en-US" dirty="0"/>
          </a:p>
        </p:txBody>
      </p:sp>
      <p:sp>
        <p:nvSpPr>
          <p:cNvPr id="4" name="Slide Number Placeholder 3">
            <a:extLst>
              <a:ext uri="{FF2B5EF4-FFF2-40B4-BE49-F238E27FC236}">
                <a16:creationId xmlns:a16="http://schemas.microsoft.com/office/drawing/2014/main" id="{43FD1370-8442-4D8E-2E7E-6D89EA505EF9}"/>
              </a:ext>
            </a:extLst>
          </p:cNvPr>
          <p:cNvSpPr>
            <a:spLocks noGrp="1"/>
          </p:cNvSpPr>
          <p:nvPr>
            <p:ph type="sldNum" sz="quarter" idx="12"/>
          </p:nvPr>
        </p:nvSpPr>
        <p:spPr/>
        <p:txBody>
          <a:bodyPr/>
          <a:lstStyle/>
          <a:p>
            <a:pPr>
              <a:defRPr/>
            </a:pPr>
            <a:r>
              <a:rPr lang="en-US"/>
              <a:t>5.</a:t>
            </a:r>
            <a:fld id="{BBB168B3-B74C-4EFC-871A-F9265474751D}" type="slidenum">
              <a:rPr lang="en-US" smtClean="0"/>
              <a:pPr>
                <a:defRPr/>
              </a:pPr>
              <a:t>4</a:t>
            </a:fld>
            <a:endParaRPr lang="en-US" dirty="0"/>
          </a:p>
        </p:txBody>
      </p:sp>
      <p:graphicFrame>
        <p:nvGraphicFramePr>
          <p:cNvPr id="9" name="Content Placeholder 8">
            <a:extLst>
              <a:ext uri="{FF2B5EF4-FFF2-40B4-BE49-F238E27FC236}">
                <a16:creationId xmlns:a16="http://schemas.microsoft.com/office/drawing/2014/main" id="{272C766D-BA9E-12A7-EBDF-7E7B130FFE94}"/>
              </a:ext>
            </a:extLst>
          </p:cNvPr>
          <p:cNvGraphicFramePr>
            <a:graphicFrameLocks noGrp="1" noChangeAspect="1"/>
          </p:cNvGraphicFramePr>
          <p:nvPr>
            <p:ph sz="quarter" idx="1"/>
            <p:extLst>
              <p:ext uri="{D42A27DB-BD31-4B8C-83A1-F6EECF244321}">
                <p14:modId xmlns:p14="http://schemas.microsoft.com/office/powerpoint/2010/main" val="2230280452"/>
              </p:ext>
            </p:extLst>
          </p:nvPr>
        </p:nvGraphicFramePr>
        <p:xfrm>
          <a:off x="692150" y="1600200"/>
          <a:ext cx="7993063" cy="4495800"/>
        </p:xfrm>
        <a:graphic>
          <a:graphicData uri="http://schemas.openxmlformats.org/presentationml/2006/ole">
            <mc:AlternateContent xmlns:mc="http://schemas.openxmlformats.org/markup-compatibility/2006">
              <mc:Choice xmlns:v="urn:schemas-microsoft-com:vml" Requires="v">
                <p:oleObj spid="_x0000_s4102" name="Acrobat Document" r:id="rId3" imgW="11972925" imgH="6734175" progId="AcroExch.Document.DC">
                  <p:embed/>
                </p:oleObj>
              </mc:Choice>
              <mc:Fallback>
                <p:oleObj name="Acrobat Document" r:id="rId3" imgW="11972925" imgH="6734175" progId="AcroExch.Document.DC">
                  <p:embed/>
                  <p:pic>
                    <p:nvPicPr>
                      <p:cNvPr id="0" name=""/>
                      <p:cNvPicPr/>
                      <p:nvPr/>
                    </p:nvPicPr>
                    <p:blipFill>
                      <a:blip r:embed="rId4"/>
                      <a:stretch>
                        <a:fillRect/>
                      </a:stretch>
                    </p:blipFill>
                    <p:spPr>
                      <a:xfrm>
                        <a:off x="692150" y="1600200"/>
                        <a:ext cx="7993063" cy="4495800"/>
                      </a:xfrm>
                      <a:prstGeom prst="rect">
                        <a:avLst/>
                      </a:prstGeom>
                    </p:spPr>
                  </p:pic>
                </p:oleObj>
              </mc:Fallback>
            </mc:AlternateContent>
          </a:graphicData>
        </a:graphic>
      </p:graphicFrame>
    </p:spTree>
    <p:extLst>
      <p:ext uri="{BB962C8B-B14F-4D97-AF65-F5344CB8AC3E}">
        <p14:creationId xmlns:p14="http://schemas.microsoft.com/office/powerpoint/2010/main" val="3640581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23753-152F-31F0-0713-CF273E7B0775}"/>
              </a:ext>
            </a:extLst>
          </p:cNvPr>
          <p:cNvSpPr>
            <a:spLocks noGrp="1"/>
          </p:cNvSpPr>
          <p:nvPr>
            <p:ph type="body" idx="1"/>
          </p:nvPr>
        </p:nvSpPr>
        <p:spPr/>
        <p:txBody>
          <a:bodyPr>
            <a:normAutofit fontScale="70000" lnSpcReduction="20000"/>
          </a:bodyPr>
          <a:lstStyle/>
          <a:p>
            <a:r>
              <a:rPr lang="en-US" dirty="0"/>
              <a:t>Hearsay</a:t>
            </a:r>
          </a:p>
          <a:p>
            <a:r>
              <a:rPr lang="en-US" dirty="0"/>
              <a:t>Best Evidence Rule</a:t>
            </a:r>
          </a:p>
          <a:p>
            <a:r>
              <a:rPr lang="en-US" dirty="0"/>
              <a:t>Alteration or Enhancement</a:t>
            </a:r>
          </a:p>
          <a:p>
            <a:r>
              <a:rPr lang="en-US" dirty="0"/>
              <a:t>Confrontation Clause</a:t>
            </a:r>
          </a:p>
          <a:p>
            <a:r>
              <a:rPr lang="en-US" dirty="0"/>
              <a:t>Prejudice</a:t>
            </a:r>
          </a:p>
        </p:txBody>
      </p:sp>
      <p:sp>
        <p:nvSpPr>
          <p:cNvPr id="3" name="Title 2">
            <a:extLst>
              <a:ext uri="{FF2B5EF4-FFF2-40B4-BE49-F238E27FC236}">
                <a16:creationId xmlns:a16="http://schemas.microsoft.com/office/drawing/2014/main" id="{7C7DE81B-57B4-C2CE-4F5F-705A6843727E}"/>
              </a:ext>
            </a:extLst>
          </p:cNvPr>
          <p:cNvSpPr>
            <a:spLocks noGrp="1"/>
          </p:cNvSpPr>
          <p:nvPr>
            <p:ph type="title"/>
          </p:nvPr>
        </p:nvSpPr>
        <p:spPr/>
        <p:txBody>
          <a:bodyPr/>
          <a:lstStyle/>
          <a:p>
            <a:r>
              <a:rPr lang="en-US" dirty="0"/>
              <a:t>Objections</a:t>
            </a:r>
          </a:p>
        </p:txBody>
      </p:sp>
      <p:sp>
        <p:nvSpPr>
          <p:cNvPr id="4" name="Slide Number Placeholder 3">
            <a:extLst>
              <a:ext uri="{FF2B5EF4-FFF2-40B4-BE49-F238E27FC236}">
                <a16:creationId xmlns:a16="http://schemas.microsoft.com/office/drawing/2014/main" id="{E4D131C5-EE7F-5666-535C-C644DF05D2DF}"/>
              </a:ext>
            </a:extLst>
          </p:cNvPr>
          <p:cNvSpPr>
            <a:spLocks noGrp="1"/>
          </p:cNvSpPr>
          <p:nvPr>
            <p:ph type="sldNum" sz="quarter" idx="11"/>
          </p:nvPr>
        </p:nvSpPr>
        <p:spPr/>
        <p:txBody>
          <a:bodyPr/>
          <a:lstStyle/>
          <a:p>
            <a:pPr>
              <a:defRPr/>
            </a:pPr>
            <a:r>
              <a:rPr lang="en-US" dirty="0"/>
              <a:t>5.8</a:t>
            </a:r>
          </a:p>
        </p:txBody>
      </p:sp>
      <p:sp>
        <p:nvSpPr>
          <p:cNvPr id="5" name="Footer Placeholder 4">
            <a:extLst>
              <a:ext uri="{FF2B5EF4-FFF2-40B4-BE49-F238E27FC236}">
                <a16:creationId xmlns:a16="http://schemas.microsoft.com/office/drawing/2014/main" id="{FB1E9A0A-98D6-7FF5-B3C7-E94D43B60111}"/>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3794841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CDA6-CD06-1FC7-61C1-6C855D42548D}"/>
              </a:ext>
            </a:extLst>
          </p:cNvPr>
          <p:cNvSpPr>
            <a:spLocks noGrp="1"/>
          </p:cNvSpPr>
          <p:nvPr>
            <p:ph type="title"/>
          </p:nvPr>
        </p:nvSpPr>
        <p:spPr/>
        <p:txBody>
          <a:bodyPr/>
          <a:lstStyle/>
          <a:p>
            <a:r>
              <a:rPr lang="en-US" dirty="0"/>
              <a:t>Objection - Hearsay</a:t>
            </a:r>
          </a:p>
        </p:txBody>
      </p:sp>
      <p:sp>
        <p:nvSpPr>
          <p:cNvPr id="3" name="Content Placeholder 2">
            <a:extLst>
              <a:ext uri="{FF2B5EF4-FFF2-40B4-BE49-F238E27FC236}">
                <a16:creationId xmlns:a16="http://schemas.microsoft.com/office/drawing/2014/main" id="{96E62E8B-015E-01A1-5C4A-FDAFD652EA49}"/>
              </a:ext>
            </a:extLst>
          </p:cNvPr>
          <p:cNvSpPr>
            <a:spLocks noGrp="1"/>
          </p:cNvSpPr>
          <p:nvPr>
            <p:ph sz="quarter" idx="1"/>
          </p:nvPr>
        </p:nvSpPr>
        <p:spPr/>
        <p:txBody>
          <a:bodyPr>
            <a:normAutofit fontScale="77500" lnSpcReduction="20000"/>
          </a:bodyPr>
          <a:lstStyle/>
          <a:p>
            <a:r>
              <a:rPr lang="en-US" dirty="0"/>
              <a:t>Are You Offering it For the TRUTH?</a:t>
            </a:r>
          </a:p>
          <a:p>
            <a:r>
              <a:rPr lang="en-US" dirty="0"/>
              <a:t>Operative Facts (Threats/Orders</a:t>
            </a:r>
            <a:r>
              <a:rPr lang="en-US"/>
              <a:t>/Instructions)</a:t>
            </a:r>
            <a:endParaRPr lang="en-US" dirty="0"/>
          </a:p>
          <a:p>
            <a:r>
              <a:rPr lang="en-US" dirty="0"/>
              <a:t>Party Statement (NRS 51.035)</a:t>
            </a:r>
          </a:p>
          <a:p>
            <a:r>
              <a:rPr lang="en-US" dirty="0"/>
              <a:t>Adoptive Admission (NRS 51.035)</a:t>
            </a:r>
          </a:p>
          <a:p>
            <a:r>
              <a:rPr lang="en-US" dirty="0"/>
              <a:t>Computer Generated Records Are NOT Hearsay</a:t>
            </a:r>
          </a:p>
          <a:p>
            <a:pPr lvl="1"/>
            <a:r>
              <a:rPr lang="en-US" dirty="0"/>
              <a:t>IP logs, Google Earth GPS Points, Email headers, Metadata, date/time stamps</a:t>
            </a:r>
          </a:p>
        </p:txBody>
      </p:sp>
      <p:sp>
        <p:nvSpPr>
          <p:cNvPr id="4" name="Content Placeholder 3">
            <a:extLst>
              <a:ext uri="{FF2B5EF4-FFF2-40B4-BE49-F238E27FC236}">
                <a16:creationId xmlns:a16="http://schemas.microsoft.com/office/drawing/2014/main" id="{39DFF247-556A-412D-CC13-368AD71A3C50}"/>
              </a:ext>
            </a:extLst>
          </p:cNvPr>
          <p:cNvSpPr>
            <a:spLocks noGrp="1"/>
          </p:cNvSpPr>
          <p:nvPr>
            <p:ph sz="quarter" idx="2"/>
          </p:nvPr>
        </p:nvSpPr>
        <p:spPr/>
        <p:txBody>
          <a:bodyPr>
            <a:normAutofit fontScale="77500" lnSpcReduction="20000"/>
          </a:bodyPr>
          <a:lstStyle/>
          <a:p>
            <a:r>
              <a:rPr lang="en-US" dirty="0"/>
              <a:t>Exceptions</a:t>
            </a:r>
          </a:p>
          <a:p>
            <a:pPr lvl="1"/>
            <a:r>
              <a:rPr lang="en-US" dirty="0"/>
              <a:t>Admissions/Party Statements</a:t>
            </a:r>
          </a:p>
          <a:p>
            <a:pPr lvl="1"/>
            <a:r>
              <a:rPr lang="en-US" dirty="0"/>
              <a:t>Business Records (NRS 51.135)</a:t>
            </a:r>
          </a:p>
          <a:p>
            <a:pPr lvl="1"/>
            <a:r>
              <a:rPr lang="en-US" dirty="0"/>
              <a:t>Government Records (NRS 51.155)</a:t>
            </a:r>
          </a:p>
          <a:p>
            <a:pPr lvl="1"/>
            <a:r>
              <a:rPr lang="en-US" dirty="0"/>
              <a:t>Present Sense Impression (NRS 51.085)</a:t>
            </a:r>
          </a:p>
          <a:p>
            <a:pPr lvl="1"/>
            <a:r>
              <a:rPr lang="en-US" dirty="0"/>
              <a:t>Excited “Utterances” (NRS 51.095)</a:t>
            </a:r>
          </a:p>
          <a:p>
            <a:pPr lvl="1"/>
            <a:r>
              <a:rPr lang="en-US" dirty="0"/>
              <a:t>Mental, Emotional, or Physical Condition (NRS 51.105)</a:t>
            </a:r>
          </a:p>
          <a:p>
            <a:pPr lvl="1"/>
            <a:endParaRPr lang="en-US" dirty="0"/>
          </a:p>
        </p:txBody>
      </p:sp>
      <p:sp>
        <p:nvSpPr>
          <p:cNvPr id="5" name="Slide Number Placeholder 4">
            <a:extLst>
              <a:ext uri="{FF2B5EF4-FFF2-40B4-BE49-F238E27FC236}">
                <a16:creationId xmlns:a16="http://schemas.microsoft.com/office/drawing/2014/main" id="{97948C94-D451-7B0E-8537-6B30C47A4EDC}"/>
              </a:ext>
            </a:extLst>
          </p:cNvPr>
          <p:cNvSpPr>
            <a:spLocks noGrp="1"/>
          </p:cNvSpPr>
          <p:nvPr>
            <p:ph type="sldNum" sz="quarter" idx="16"/>
          </p:nvPr>
        </p:nvSpPr>
        <p:spPr/>
        <p:txBody>
          <a:bodyPr/>
          <a:lstStyle/>
          <a:p>
            <a:pPr>
              <a:defRPr/>
            </a:pPr>
            <a:r>
              <a:rPr lang="en-US" dirty="0"/>
              <a:t>5.9</a:t>
            </a:r>
          </a:p>
        </p:txBody>
      </p:sp>
      <p:sp>
        <p:nvSpPr>
          <p:cNvPr id="6" name="Footer Placeholder 5">
            <a:extLst>
              <a:ext uri="{FF2B5EF4-FFF2-40B4-BE49-F238E27FC236}">
                <a16:creationId xmlns:a16="http://schemas.microsoft.com/office/drawing/2014/main" id="{AF178517-B6BA-C6E6-9873-29C6EFE367A0}"/>
              </a:ext>
            </a:extLst>
          </p:cNvPr>
          <p:cNvSpPr>
            <a:spLocks noGrp="1"/>
          </p:cNvSpPr>
          <p:nvPr>
            <p:ph type="ftr" sz="quarter" idx="17"/>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5892610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E290-0DBA-C43F-2932-A0CC3D56A536}"/>
              </a:ext>
            </a:extLst>
          </p:cNvPr>
          <p:cNvSpPr>
            <a:spLocks noGrp="1"/>
          </p:cNvSpPr>
          <p:nvPr>
            <p:ph type="title"/>
          </p:nvPr>
        </p:nvSpPr>
        <p:spPr/>
        <p:txBody>
          <a:bodyPr/>
          <a:lstStyle/>
          <a:p>
            <a:r>
              <a:rPr lang="en-US" dirty="0"/>
              <a:t>Objections – Best Evidence Rule</a:t>
            </a:r>
          </a:p>
        </p:txBody>
      </p:sp>
      <p:sp>
        <p:nvSpPr>
          <p:cNvPr id="3" name="Content Placeholder 2">
            <a:extLst>
              <a:ext uri="{FF2B5EF4-FFF2-40B4-BE49-F238E27FC236}">
                <a16:creationId xmlns:a16="http://schemas.microsoft.com/office/drawing/2014/main" id="{122ECDED-060D-98C8-E2A1-4C1ADE5F2E32}"/>
              </a:ext>
            </a:extLst>
          </p:cNvPr>
          <p:cNvSpPr>
            <a:spLocks noGrp="1"/>
          </p:cNvSpPr>
          <p:nvPr>
            <p:ph sz="quarter" idx="1"/>
          </p:nvPr>
        </p:nvSpPr>
        <p:spPr/>
        <p:txBody>
          <a:bodyPr>
            <a:normAutofit/>
          </a:bodyPr>
          <a:lstStyle/>
          <a:p>
            <a:pPr marL="0" indent="0">
              <a:buNone/>
            </a:pPr>
            <a:r>
              <a:rPr lang="en-US" sz="100" dirty="0"/>
              <a:t>F</a:t>
            </a:r>
          </a:p>
        </p:txBody>
      </p:sp>
      <p:sp>
        <p:nvSpPr>
          <p:cNvPr id="4" name="Content Placeholder 3">
            <a:extLst>
              <a:ext uri="{FF2B5EF4-FFF2-40B4-BE49-F238E27FC236}">
                <a16:creationId xmlns:a16="http://schemas.microsoft.com/office/drawing/2014/main" id="{EFDAED16-AF9A-68C7-E9DA-D4236227F1B2}"/>
              </a:ext>
            </a:extLst>
          </p:cNvPr>
          <p:cNvSpPr>
            <a:spLocks noGrp="1"/>
          </p:cNvSpPr>
          <p:nvPr>
            <p:ph sz="quarter" idx="2"/>
          </p:nvPr>
        </p:nvSpPr>
        <p:spPr/>
        <p:txBody>
          <a:bodyPr>
            <a:normAutofit/>
          </a:bodyPr>
          <a:lstStyle/>
          <a:p>
            <a:r>
              <a:rPr lang="en-US" dirty="0"/>
              <a:t>NRS 52.195 – Duplicate Original</a:t>
            </a:r>
          </a:p>
          <a:p>
            <a:r>
              <a:rPr lang="en-US" dirty="0"/>
              <a:t>Photography, optical imaging, electronic rerecording; or</a:t>
            </a:r>
          </a:p>
          <a:p>
            <a:r>
              <a:rPr lang="en-US" dirty="0"/>
              <a:t>“other equivalent technique to ensure an accurate reproduction of original”</a:t>
            </a:r>
          </a:p>
        </p:txBody>
      </p:sp>
      <p:sp>
        <p:nvSpPr>
          <p:cNvPr id="5" name="Slide Number Placeholder 4">
            <a:extLst>
              <a:ext uri="{FF2B5EF4-FFF2-40B4-BE49-F238E27FC236}">
                <a16:creationId xmlns:a16="http://schemas.microsoft.com/office/drawing/2014/main" id="{102B011A-B547-F03B-D7D1-47399265346F}"/>
              </a:ext>
            </a:extLst>
          </p:cNvPr>
          <p:cNvSpPr>
            <a:spLocks noGrp="1"/>
          </p:cNvSpPr>
          <p:nvPr>
            <p:ph type="sldNum" sz="quarter" idx="16"/>
          </p:nvPr>
        </p:nvSpPr>
        <p:spPr/>
        <p:txBody>
          <a:bodyPr/>
          <a:lstStyle/>
          <a:p>
            <a:pPr>
              <a:defRPr/>
            </a:pPr>
            <a:r>
              <a:rPr lang="en-US" dirty="0"/>
              <a:t>5.10</a:t>
            </a:r>
          </a:p>
        </p:txBody>
      </p:sp>
      <p:sp>
        <p:nvSpPr>
          <p:cNvPr id="6" name="Footer Placeholder 5">
            <a:extLst>
              <a:ext uri="{FF2B5EF4-FFF2-40B4-BE49-F238E27FC236}">
                <a16:creationId xmlns:a16="http://schemas.microsoft.com/office/drawing/2014/main" id="{0E9E64E5-F38A-AFEA-99EA-D4714F736A81}"/>
              </a:ext>
            </a:extLst>
          </p:cNvPr>
          <p:cNvSpPr>
            <a:spLocks noGrp="1"/>
          </p:cNvSpPr>
          <p:nvPr>
            <p:ph type="ftr" sz="quarter" idx="17"/>
          </p:nvPr>
        </p:nvSpPr>
        <p:spPr/>
        <p:txBody>
          <a:bodyPr/>
          <a:lstStyle/>
          <a:p>
            <a:pPr algn="l">
              <a:defRPr/>
            </a:pPr>
            <a:r>
              <a:rPr lang="en-US"/>
              <a:t>James B. Sibley, Deputy Attorney General</a:t>
            </a:r>
            <a:endParaRPr lang="en-US" dirty="0"/>
          </a:p>
        </p:txBody>
      </p:sp>
      <p:sp>
        <p:nvSpPr>
          <p:cNvPr id="7" name="TextBox 6">
            <a:extLst>
              <a:ext uri="{FF2B5EF4-FFF2-40B4-BE49-F238E27FC236}">
                <a16:creationId xmlns:a16="http://schemas.microsoft.com/office/drawing/2014/main" id="{DFEFD082-F347-2425-EA82-C4DE3790782C}"/>
              </a:ext>
            </a:extLst>
          </p:cNvPr>
          <p:cNvSpPr txBox="1"/>
          <p:nvPr/>
        </p:nvSpPr>
        <p:spPr>
          <a:xfrm>
            <a:off x="533400" y="1828800"/>
            <a:ext cx="4311501" cy="3970318"/>
          </a:xfrm>
          <a:prstGeom prst="rect">
            <a:avLst/>
          </a:prstGeom>
          <a:noFill/>
        </p:spPr>
        <p:txBody>
          <a:bodyPr wrap="square" rtlCol="0">
            <a:spAutoFit/>
          </a:bodyPr>
          <a:lstStyle/>
          <a:p>
            <a:r>
              <a:rPr lang="en-US" sz="2800" dirty="0"/>
              <a:t>Federal Rules of Evidence 1101(3) </a:t>
            </a:r>
          </a:p>
          <a:p>
            <a:endParaRPr lang="en-US" sz="2800" dirty="0"/>
          </a:p>
          <a:p>
            <a:r>
              <a:rPr lang="en-US" sz="2800" dirty="0"/>
              <a:t>“[</a:t>
            </a:r>
            <a:r>
              <a:rPr lang="en-US" sz="2800" dirty="0" err="1"/>
              <a:t>i</a:t>
            </a:r>
            <a:r>
              <a:rPr lang="en-US" sz="2800" dirty="0"/>
              <a:t>]f data are stored in a computer or similar device, any printout or other output readable by sight, shown to reflect the data accurately, is an ‘original’.”</a:t>
            </a:r>
          </a:p>
        </p:txBody>
      </p:sp>
    </p:spTree>
    <p:extLst>
      <p:ext uri="{BB962C8B-B14F-4D97-AF65-F5344CB8AC3E}">
        <p14:creationId xmlns:p14="http://schemas.microsoft.com/office/powerpoint/2010/main" val="16101722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7A18B7-E1EF-02D0-595B-8AEB925399C3}"/>
              </a:ext>
            </a:extLst>
          </p:cNvPr>
          <p:cNvSpPr>
            <a:spLocks noGrp="1"/>
          </p:cNvSpPr>
          <p:nvPr>
            <p:ph type="body" idx="1"/>
          </p:nvPr>
        </p:nvSpPr>
        <p:spPr>
          <a:xfrm>
            <a:off x="1371600" y="2743200"/>
            <a:ext cx="7123113" cy="3641530"/>
          </a:xfrm>
        </p:spPr>
        <p:txBody>
          <a:bodyPr>
            <a:normAutofit fontScale="85000" lnSpcReduction="10000"/>
          </a:bodyPr>
          <a:lstStyle/>
          <a:p>
            <a:pPr marL="514350" indent="-514350">
              <a:buAutoNum type="arabicPeriod"/>
            </a:pPr>
            <a:endParaRPr lang="en-US" dirty="0"/>
          </a:p>
          <a:p>
            <a:pPr marL="514350" indent="-514350">
              <a:buAutoNum type="arabicPeriod"/>
            </a:pPr>
            <a:r>
              <a:rPr lang="en-US" dirty="0"/>
              <a:t>Delay in Obtaining S/W</a:t>
            </a:r>
          </a:p>
          <a:p>
            <a:pPr marL="514350" indent="-514350">
              <a:buAutoNum type="arabicPeriod"/>
            </a:pPr>
            <a:r>
              <a:rPr lang="en-US" dirty="0"/>
              <a:t>Biometric Issues (Compelling unlocking/5th &amp; 4</a:t>
            </a:r>
            <a:r>
              <a:rPr lang="en-US" baseline="30000" dirty="0"/>
              <a:t>th?</a:t>
            </a:r>
            <a:r>
              <a:rPr lang="en-US" dirty="0"/>
              <a:t>)</a:t>
            </a:r>
          </a:p>
          <a:p>
            <a:pPr marL="514350" indent="-514350">
              <a:buAutoNum type="arabicPeriod"/>
            </a:pPr>
            <a:r>
              <a:rPr lang="en-US" dirty="0"/>
              <a:t>Notification of Subscriber (sealing)</a:t>
            </a:r>
          </a:p>
          <a:p>
            <a:pPr marL="514350" indent="-514350">
              <a:buAutoNum type="arabicPeriod"/>
            </a:pPr>
            <a:r>
              <a:rPr lang="en-US" dirty="0"/>
              <a:t>Account Takeover (Victim Consent)</a:t>
            </a:r>
          </a:p>
          <a:p>
            <a:pPr marL="514350" indent="-514350">
              <a:buAutoNum type="arabicPeriod"/>
            </a:pPr>
            <a:r>
              <a:rPr lang="en-US" dirty="0"/>
              <a:t>Add S/W/ requirement to maintain copy of records in anticipation of subpoena (w/NRS 52.260 Certificate)</a:t>
            </a:r>
          </a:p>
          <a:p>
            <a:pPr marL="514350" indent="-514350">
              <a:buAutoNum type="arabicPeriod"/>
            </a:pPr>
            <a:r>
              <a:rPr lang="en-US" dirty="0"/>
              <a:t>Use Charts, Diagrams, and Summaries (NRS </a:t>
            </a:r>
            <a:r>
              <a:rPr lang="en-US" cap="small" dirty="0"/>
              <a:t>52.275)</a:t>
            </a:r>
          </a:p>
          <a:p>
            <a:pPr marL="514350" indent="-514350">
              <a:buAutoNum type="arabicPeriod"/>
            </a:pPr>
            <a:endParaRPr lang="en-US" cap="small" dirty="0"/>
          </a:p>
        </p:txBody>
      </p:sp>
      <p:sp>
        <p:nvSpPr>
          <p:cNvPr id="3" name="Title 2">
            <a:extLst>
              <a:ext uri="{FF2B5EF4-FFF2-40B4-BE49-F238E27FC236}">
                <a16:creationId xmlns:a16="http://schemas.microsoft.com/office/drawing/2014/main" id="{138415C2-F4D8-0119-FCBA-D2CBCB5B65EC}"/>
              </a:ext>
            </a:extLst>
          </p:cNvPr>
          <p:cNvSpPr>
            <a:spLocks noGrp="1"/>
          </p:cNvSpPr>
          <p:nvPr>
            <p:ph type="title"/>
          </p:nvPr>
        </p:nvSpPr>
        <p:spPr/>
        <p:txBody>
          <a:bodyPr>
            <a:normAutofit fontScale="90000"/>
          </a:bodyPr>
          <a:lstStyle/>
          <a:p>
            <a:r>
              <a:rPr lang="en-US" sz="3600" cap="all" dirty="0">
                <a:solidFill>
                  <a:schemeClr val="tx1"/>
                </a:solidFill>
              </a:rPr>
              <a:t>Special Consideration and Strategies</a:t>
            </a:r>
            <a:endParaRPr lang="en-US" sz="3600" dirty="0"/>
          </a:p>
        </p:txBody>
      </p:sp>
      <p:sp>
        <p:nvSpPr>
          <p:cNvPr id="4" name="Slide Number Placeholder 3">
            <a:extLst>
              <a:ext uri="{FF2B5EF4-FFF2-40B4-BE49-F238E27FC236}">
                <a16:creationId xmlns:a16="http://schemas.microsoft.com/office/drawing/2014/main" id="{E94FF778-4787-70E8-31B1-AB450ECD6E95}"/>
              </a:ext>
            </a:extLst>
          </p:cNvPr>
          <p:cNvSpPr>
            <a:spLocks noGrp="1"/>
          </p:cNvSpPr>
          <p:nvPr>
            <p:ph type="sldNum" sz="quarter" idx="11"/>
          </p:nvPr>
        </p:nvSpPr>
        <p:spPr/>
        <p:txBody>
          <a:bodyPr/>
          <a:lstStyle/>
          <a:p>
            <a:pPr>
              <a:defRPr/>
            </a:pPr>
            <a:r>
              <a:rPr lang="en-US" dirty="0"/>
              <a:t>**</a:t>
            </a:r>
          </a:p>
        </p:txBody>
      </p:sp>
      <p:sp>
        <p:nvSpPr>
          <p:cNvPr id="5" name="Footer Placeholder 4">
            <a:extLst>
              <a:ext uri="{FF2B5EF4-FFF2-40B4-BE49-F238E27FC236}">
                <a16:creationId xmlns:a16="http://schemas.microsoft.com/office/drawing/2014/main" id="{9FB5E040-BD4F-7716-B3BD-03382921C1A5}"/>
              </a:ext>
            </a:extLst>
          </p:cNvPr>
          <p:cNvSpPr>
            <a:spLocks noGrp="1"/>
          </p:cNvSpPr>
          <p:nvPr>
            <p:ph type="ftr" sz="quarter" idx="12"/>
          </p:nvPr>
        </p:nvSpPr>
        <p:spPr/>
        <p:txBody>
          <a:bodyPr/>
          <a:lstStyle/>
          <a:p>
            <a:pPr algn="l">
              <a:defRPr/>
            </a:pPr>
            <a:r>
              <a:rPr lang="en-US"/>
              <a:t>James B. Sibley, Deputy Attorney General</a:t>
            </a:r>
            <a:endParaRPr lang="en-US" dirty="0"/>
          </a:p>
        </p:txBody>
      </p:sp>
    </p:spTree>
    <p:extLst>
      <p:ext uri="{BB962C8B-B14F-4D97-AF65-F5344CB8AC3E}">
        <p14:creationId xmlns:p14="http://schemas.microsoft.com/office/powerpoint/2010/main" val="77512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solidFill>
                  <a:schemeClr val="tx1"/>
                </a:solidFill>
              </a:rPr>
              <a:t>Key Training Points</a:t>
            </a:r>
          </a:p>
        </p:txBody>
      </p:sp>
      <p:sp>
        <p:nvSpPr>
          <p:cNvPr id="4100" name="Rectangle 3"/>
          <p:cNvSpPr>
            <a:spLocks noGrp="1" noChangeArrowheads="1"/>
          </p:cNvSpPr>
          <p:nvPr>
            <p:ph sz="quarter" idx="1"/>
          </p:nvPr>
        </p:nvSpPr>
        <p:spPr/>
        <p:txBody>
          <a:bodyPr>
            <a:normAutofit/>
          </a:bodyPr>
          <a:lstStyle/>
          <a:p>
            <a:r>
              <a:rPr lang="en-US" sz="3000" dirty="0"/>
              <a:t>Be Aware How Digital Evidence May Play Into a Crime</a:t>
            </a:r>
          </a:p>
          <a:p>
            <a:r>
              <a:rPr lang="en-US" sz="3000" dirty="0"/>
              <a:t>Don’t Forget Old School Still Works</a:t>
            </a:r>
          </a:p>
          <a:p>
            <a:r>
              <a:rPr lang="en-US" sz="3000" dirty="0"/>
              <a:t>Recognize Sources of Potential Evidence</a:t>
            </a:r>
          </a:p>
          <a:p>
            <a:r>
              <a:rPr lang="en-US" sz="3000" dirty="0"/>
              <a:t>Secure and Legally Acquire Your Evidence</a:t>
            </a:r>
          </a:p>
          <a:p>
            <a:r>
              <a:rPr lang="en-US" sz="3000" dirty="0"/>
              <a:t>Lay a Foundation Through Education</a:t>
            </a:r>
          </a:p>
        </p:txBody>
      </p:sp>
      <p:pic>
        <p:nvPicPr>
          <p:cNvPr id="4101" name="Picture 4" descr="MCj03115400000[1]"/>
          <p:cNvPicPr>
            <a:picLocks noChangeAspect="1" noChangeArrowheads="1"/>
          </p:cNvPicPr>
          <p:nvPr/>
        </p:nvPicPr>
        <p:blipFill>
          <a:blip r:embed="rId3" cstate="print"/>
          <a:srcRect/>
          <a:stretch>
            <a:fillRect/>
          </a:stretch>
        </p:blipFill>
        <p:spPr bwMode="auto">
          <a:xfrm>
            <a:off x="5562600" y="4841778"/>
            <a:ext cx="1809750" cy="13303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James B. Sibley, Deputy Attorney General</a:t>
            </a:r>
            <a:endParaRPr lang="en-US" dirty="0"/>
          </a:p>
        </p:txBody>
      </p:sp>
      <p:sp>
        <p:nvSpPr>
          <p:cNvPr id="8" name="Slide Number Placeholder 7"/>
          <p:cNvSpPr>
            <a:spLocks noGrp="1"/>
          </p:cNvSpPr>
          <p:nvPr>
            <p:ph type="sldNum" sz="quarter" idx="12"/>
          </p:nvPr>
        </p:nvSpPr>
        <p:spPr/>
        <p:txBody>
          <a:bodyPr/>
          <a:lstStyle/>
          <a:p>
            <a:pPr>
              <a:defRPr/>
            </a:pPr>
            <a:fld id="{BBB168B3-B74C-4EFC-871A-F9265474751D}" type="slidenum">
              <a:rPr lang="en-US" smtClean="0"/>
              <a:pPr>
                <a:defRPr/>
              </a:pPr>
              <a:t>44</a:t>
            </a:fld>
            <a:endParaRPr lang="en-US" dirty="0"/>
          </a:p>
        </p:txBody>
      </p:sp>
      <p:sp>
        <p:nvSpPr>
          <p:cNvPr id="7" name="Rectangle 6"/>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3C7DEC-C82B-6B5D-8949-6087AB71B4AA}"/>
              </a:ext>
            </a:extLst>
          </p:cNvPr>
          <p:cNvSpPr>
            <a:spLocks noGrp="1"/>
          </p:cNvSpPr>
          <p:nvPr>
            <p:ph type="title"/>
          </p:nvPr>
        </p:nvSpPr>
        <p:spPr/>
        <p:txBody>
          <a:bodyPr/>
          <a:lstStyle/>
          <a:p>
            <a:r>
              <a:rPr lang="en-US" dirty="0"/>
              <a:t>Key Reader</a:t>
            </a:r>
          </a:p>
        </p:txBody>
      </p:sp>
      <p:sp>
        <p:nvSpPr>
          <p:cNvPr id="5" name="Footer Placeholder 4">
            <a:extLst>
              <a:ext uri="{FF2B5EF4-FFF2-40B4-BE49-F238E27FC236}">
                <a16:creationId xmlns:a16="http://schemas.microsoft.com/office/drawing/2014/main" id="{719775DF-8D7D-9F2D-13A6-B13D2D5AD947}"/>
              </a:ext>
            </a:extLst>
          </p:cNvPr>
          <p:cNvSpPr>
            <a:spLocks noGrp="1"/>
          </p:cNvSpPr>
          <p:nvPr>
            <p:ph type="ftr" sz="quarter" idx="11"/>
          </p:nvPr>
        </p:nvSpPr>
        <p:spPr/>
        <p:txBody>
          <a:bodyPr/>
          <a:lstStyle/>
          <a:p>
            <a:pPr algn="l">
              <a:defRPr/>
            </a:pPr>
            <a:r>
              <a:rPr lang="en-US"/>
              <a:t>James B. Sibley, Deputy Attorney General</a:t>
            </a:r>
            <a:endParaRPr lang="en-US" dirty="0"/>
          </a:p>
        </p:txBody>
      </p:sp>
      <p:sp>
        <p:nvSpPr>
          <p:cNvPr id="4" name="Slide Number Placeholder 3">
            <a:extLst>
              <a:ext uri="{FF2B5EF4-FFF2-40B4-BE49-F238E27FC236}">
                <a16:creationId xmlns:a16="http://schemas.microsoft.com/office/drawing/2014/main" id="{3D36B885-C294-9BF7-B4A9-5184A4600735}"/>
              </a:ext>
            </a:extLst>
          </p:cNvPr>
          <p:cNvSpPr>
            <a:spLocks noGrp="1"/>
          </p:cNvSpPr>
          <p:nvPr>
            <p:ph type="sldNum" sz="quarter" idx="12"/>
          </p:nvPr>
        </p:nvSpPr>
        <p:spPr/>
        <p:txBody>
          <a:bodyPr/>
          <a:lstStyle/>
          <a:p>
            <a:pPr>
              <a:defRPr/>
            </a:pPr>
            <a:r>
              <a:rPr lang="en-US"/>
              <a:t>5.</a:t>
            </a:r>
            <a:fld id="{05AAB933-916A-4812-8D22-5C777A5EDAF0}" type="slidenum">
              <a:rPr lang="en-US" smtClean="0"/>
              <a:pPr>
                <a:defRPr/>
              </a:pPr>
              <a:t>45</a:t>
            </a:fld>
            <a:endParaRPr lang="en-US" dirty="0"/>
          </a:p>
        </p:txBody>
      </p:sp>
      <p:graphicFrame>
        <p:nvGraphicFramePr>
          <p:cNvPr id="8" name="Content Placeholder 7">
            <a:extLst>
              <a:ext uri="{FF2B5EF4-FFF2-40B4-BE49-F238E27FC236}">
                <a16:creationId xmlns:a16="http://schemas.microsoft.com/office/drawing/2014/main" id="{7544DAC2-BF50-1DAD-50CF-CCA375D9B2B8}"/>
              </a:ext>
            </a:extLst>
          </p:cNvPr>
          <p:cNvGraphicFramePr>
            <a:graphicFrameLocks noGrp="1" noChangeAspect="1"/>
          </p:cNvGraphicFramePr>
          <p:nvPr>
            <p:ph sz="quarter" idx="1"/>
          </p:nvPr>
        </p:nvGraphicFramePr>
        <p:xfrm>
          <a:off x="4602134" y="228600"/>
          <a:ext cx="4541866" cy="5878685"/>
        </p:xfrm>
        <a:graphic>
          <a:graphicData uri="http://schemas.openxmlformats.org/presentationml/2006/ole">
            <mc:AlternateContent xmlns:mc="http://schemas.openxmlformats.org/markup-compatibility/2006">
              <mc:Choice xmlns:v="urn:schemas-microsoft-com:vml" Requires="v">
                <p:oleObj spid="_x0000_s9221" name="Acrobat Document" r:id="rId3" imgW="4663440" imgH="6035040" progId="AcroExch.Document.DC">
                  <p:embed/>
                </p:oleObj>
              </mc:Choice>
              <mc:Fallback>
                <p:oleObj name="Acrobat Document" r:id="rId3" imgW="4663440" imgH="6035040" progId="AcroExch.Document.DC">
                  <p:embed/>
                  <p:pic>
                    <p:nvPicPr>
                      <p:cNvPr id="8" name="Content Placeholder 7">
                        <a:extLst>
                          <a:ext uri="{FF2B5EF4-FFF2-40B4-BE49-F238E27FC236}">
                            <a16:creationId xmlns:a16="http://schemas.microsoft.com/office/drawing/2014/main" id="{7544DAC2-BF50-1DAD-50CF-CCA375D9B2B8}"/>
                          </a:ext>
                        </a:extLst>
                      </p:cNvPr>
                      <p:cNvPicPr/>
                      <p:nvPr/>
                    </p:nvPicPr>
                    <p:blipFill>
                      <a:blip r:embed="rId4"/>
                      <a:stretch>
                        <a:fillRect/>
                      </a:stretch>
                    </p:blipFill>
                    <p:spPr>
                      <a:xfrm>
                        <a:off x="4602134" y="228600"/>
                        <a:ext cx="4541866" cy="5878685"/>
                      </a:xfrm>
                      <a:prstGeom prst="rect">
                        <a:avLst/>
                      </a:prstGeom>
                    </p:spPr>
                  </p:pic>
                </p:oleObj>
              </mc:Fallback>
            </mc:AlternateContent>
          </a:graphicData>
        </a:graphic>
      </p:graphicFrame>
    </p:spTree>
    <p:extLst>
      <p:ext uri="{BB962C8B-B14F-4D97-AF65-F5344CB8AC3E}">
        <p14:creationId xmlns:p14="http://schemas.microsoft.com/office/powerpoint/2010/main" val="26498501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19094" y="2984937"/>
            <a:ext cx="7123113" cy="2487902"/>
          </a:xfrm>
        </p:spPr>
        <p:txBody>
          <a:bodyPr/>
          <a:lstStyle/>
          <a:p>
            <a:pPr marL="514350" indent="-514350">
              <a:buFont typeface="+mj-lt"/>
              <a:buAutoNum type="arabicPeriod"/>
            </a:pPr>
            <a:r>
              <a:rPr lang="en-US" dirty="0">
                <a:solidFill>
                  <a:schemeClr val="tx1"/>
                </a:solidFill>
              </a:rPr>
              <a:t>Government Organizations/Sites</a:t>
            </a:r>
          </a:p>
          <a:p>
            <a:pPr marL="514350" indent="-514350">
              <a:buFont typeface="+mj-lt"/>
              <a:buAutoNum type="arabicPeriod"/>
            </a:pPr>
            <a:r>
              <a:rPr lang="en-US" dirty="0">
                <a:solidFill>
                  <a:schemeClr val="tx1"/>
                </a:solidFill>
              </a:rPr>
              <a:t>Non-Government Organizations/Sites</a:t>
            </a:r>
          </a:p>
          <a:p>
            <a:pPr marL="514350" indent="-514350">
              <a:buFont typeface="+mj-lt"/>
              <a:buAutoNum type="arabicPeriod"/>
            </a:pPr>
            <a:r>
              <a:rPr lang="en-US" dirty="0">
                <a:solidFill>
                  <a:schemeClr val="tx1"/>
                </a:solidFill>
              </a:rPr>
              <a:t>Helpful Commercial Outfits/Sites</a:t>
            </a:r>
          </a:p>
          <a:p>
            <a:pPr marL="514350" indent="-514350">
              <a:buFont typeface="+mj-lt"/>
              <a:buAutoNum type="arabicPeriod"/>
            </a:pPr>
            <a:r>
              <a:rPr lang="en-US" dirty="0">
                <a:solidFill>
                  <a:schemeClr val="tx1"/>
                </a:solidFill>
              </a:rPr>
              <a:t>Reference Materials</a:t>
            </a:r>
          </a:p>
          <a:p>
            <a:endParaRPr lang="en-US" dirty="0">
              <a:solidFill>
                <a:schemeClr val="tx1"/>
              </a:solidFill>
            </a:endParaRPr>
          </a:p>
          <a:p>
            <a:endParaRPr lang="en-US" dirty="0">
              <a:solidFill>
                <a:schemeClr val="tx1"/>
              </a:solidFill>
            </a:endParaRPr>
          </a:p>
        </p:txBody>
      </p:sp>
      <p:sp>
        <p:nvSpPr>
          <p:cNvPr id="4" name="Title 3"/>
          <p:cNvSpPr>
            <a:spLocks noGrp="1"/>
          </p:cNvSpPr>
          <p:nvPr>
            <p:ph type="title"/>
          </p:nvPr>
        </p:nvSpPr>
        <p:spPr/>
        <p:txBody>
          <a:bodyPr/>
          <a:lstStyle/>
          <a:p>
            <a:r>
              <a:rPr lang="en-US" dirty="0"/>
              <a:t>RESOURCE GUIDE</a:t>
            </a:r>
          </a:p>
        </p:txBody>
      </p:sp>
      <p:sp>
        <p:nvSpPr>
          <p:cNvPr id="7" name="Footer Placeholder 6"/>
          <p:cNvSpPr>
            <a:spLocks noGrp="1"/>
          </p:cNvSpPr>
          <p:nvPr>
            <p:ph type="ftr" sz="quarter" idx="12"/>
          </p:nvPr>
        </p:nvSpPr>
        <p:spPr/>
        <p:txBody>
          <a:bodyPr/>
          <a:lstStyle/>
          <a:p>
            <a:pPr algn="l">
              <a:defRPr/>
            </a:pPr>
            <a:r>
              <a:rPr lang="en-US"/>
              <a:t>James B. Sibley, Deputy Attorney General</a:t>
            </a:r>
            <a:endParaRPr lang="en-US" dirty="0"/>
          </a:p>
        </p:txBody>
      </p:sp>
      <p:sp>
        <p:nvSpPr>
          <p:cNvPr id="6" name="Slide Number Placeholder 5"/>
          <p:cNvSpPr>
            <a:spLocks noGrp="1"/>
          </p:cNvSpPr>
          <p:nvPr>
            <p:ph type="sldNum" sz="quarter" idx="11"/>
          </p:nvPr>
        </p:nvSpPr>
        <p:spPr/>
        <p:txBody>
          <a:bodyPr/>
          <a:lstStyle/>
          <a:p>
            <a:pPr>
              <a:defRPr/>
            </a:pPr>
            <a:r>
              <a:rPr lang="en-US" dirty="0"/>
              <a:t>7</a:t>
            </a:r>
          </a:p>
        </p:txBody>
      </p:sp>
      <p:sp>
        <p:nvSpPr>
          <p:cNvPr id="8" name="Rectangle 7"/>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spTree>
    <p:extLst>
      <p:ext uri="{BB962C8B-B14F-4D97-AF65-F5344CB8AC3E}">
        <p14:creationId xmlns:p14="http://schemas.microsoft.com/office/powerpoint/2010/main" val="369781872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a:solidFill>
                  <a:schemeClr val="tx1"/>
                </a:solidFill>
              </a:rPr>
              <a:t>Contact Info: Jim Sibley, </a:t>
            </a:r>
            <a:r>
              <a:rPr lang="en-US" dirty="0">
                <a:solidFill>
                  <a:schemeClr val="tx1"/>
                </a:solidFill>
                <a:hlinkClick r:id="rId2"/>
              </a:rPr>
              <a:t>jsibley@ag.nv.gov</a:t>
            </a:r>
            <a:endParaRPr lang="en-US" dirty="0">
              <a:solidFill>
                <a:schemeClr val="tx1"/>
              </a:solidFill>
            </a:endParaRPr>
          </a:p>
          <a:p>
            <a:r>
              <a:rPr lang="en-US" dirty="0">
                <a:solidFill>
                  <a:schemeClr val="tx1"/>
                </a:solidFill>
              </a:rPr>
              <a:t>				cell (831) 247-9888</a:t>
            </a:r>
          </a:p>
        </p:txBody>
      </p:sp>
      <p:sp>
        <p:nvSpPr>
          <p:cNvPr id="6" name="Title 5"/>
          <p:cNvSpPr>
            <a:spLocks noGrp="1"/>
          </p:cNvSpPr>
          <p:nvPr>
            <p:ph type="title"/>
          </p:nvPr>
        </p:nvSpPr>
        <p:spPr/>
        <p:txBody>
          <a:bodyPr/>
          <a:lstStyle/>
          <a:p>
            <a:r>
              <a:rPr lang="en-US" dirty="0"/>
              <a:t>Thank you!  </a:t>
            </a:r>
          </a:p>
        </p:txBody>
      </p:sp>
      <p:sp>
        <p:nvSpPr>
          <p:cNvPr id="4" name="Slide Number Placeholder 3"/>
          <p:cNvSpPr>
            <a:spLocks noGrp="1"/>
          </p:cNvSpPr>
          <p:nvPr>
            <p:ph type="sldNum" sz="quarter" idx="11"/>
          </p:nvPr>
        </p:nvSpPr>
        <p:spPr/>
        <p:txBody>
          <a:bodyPr/>
          <a:lstStyle/>
          <a:p>
            <a:pPr>
              <a:defRPr/>
            </a:pPr>
            <a:fld id="{BBB168B3-B74C-4EFC-871A-F9265474751D}" type="slidenum">
              <a:rPr lang="en-US" smtClean="0"/>
              <a:pPr>
                <a:defRPr/>
              </a:pPr>
              <a:t>47</a:t>
            </a:fld>
            <a:endParaRPr lang="en-US" dirty="0"/>
          </a:p>
        </p:txBody>
      </p:sp>
      <p:sp>
        <p:nvSpPr>
          <p:cNvPr id="3" name="Footer Placeholder 2"/>
          <p:cNvSpPr>
            <a:spLocks noGrp="1"/>
          </p:cNvSpPr>
          <p:nvPr>
            <p:ph type="ftr" sz="quarter" idx="12"/>
          </p:nvPr>
        </p:nvSpPr>
        <p:spPr/>
        <p:txBody>
          <a:bodyPr/>
          <a:lstStyle/>
          <a:p>
            <a:pPr algn="l">
              <a:defRPr/>
            </a:pPr>
            <a:r>
              <a:rPr lang="en-US"/>
              <a:t>James B. Sibley, Deputy Attorney General</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Digital “Crime Scene”</a:t>
            </a:r>
          </a:p>
        </p:txBody>
      </p:sp>
      <p:pic>
        <p:nvPicPr>
          <p:cNvPr id="12" name="Content Placeholder 11" descr="A picture containing text, tree, outdoor, sky&#10;&#10;Description automatically generated">
            <a:extLst>
              <a:ext uri="{FF2B5EF4-FFF2-40B4-BE49-F238E27FC236}">
                <a16:creationId xmlns:a16="http://schemas.microsoft.com/office/drawing/2014/main" id="{64C145C4-D1C9-9DF3-3BCE-F5B10CCFE8EB}"/>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00600" y="2743200"/>
            <a:ext cx="3810000" cy="2133600"/>
          </a:xfrm>
        </p:spPr>
      </p:pic>
      <p:sp>
        <p:nvSpPr>
          <p:cNvPr id="6" name="Slide Number Placeholder 5"/>
          <p:cNvSpPr>
            <a:spLocks noGrp="1"/>
          </p:cNvSpPr>
          <p:nvPr>
            <p:ph type="sldNum" sz="quarter" idx="16"/>
          </p:nvPr>
        </p:nvSpPr>
        <p:spPr/>
        <p:txBody>
          <a:bodyPr>
            <a:normAutofit fontScale="85000" lnSpcReduction="20000"/>
          </a:bodyPr>
          <a:lstStyle/>
          <a:p>
            <a:pPr>
              <a:defRPr/>
            </a:pPr>
            <a:r>
              <a:rPr lang="en-US" dirty="0"/>
              <a:t>1</a:t>
            </a:r>
          </a:p>
        </p:txBody>
      </p:sp>
      <p:sp>
        <p:nvSpPr>
          <p:cNvPr id="7" name="Footer Placeholder 6"/>
          <p:cNvSpPr>
            <a:spLocks noGrp="1"/>
          </p:cNvSpPr>
          <p:nvPr>
            <p:ph type="ftr" sz="quarter" idx="17"/>
          </p:nvPr>
        </p:nvSpPr>
        <p:spPr/>
        <p:txBody>
          <a:bodyPr/>
          <a:lstStyle/>
          <a:p>
            <a:pPr algn="l">
              <a:defRPr/>
            </a:pPr>
            <a:r>
              <a:rPr lang="en-US"/>
              <a:t>James B. Sibley, Deputy Attorney General</a:t>
            </a:r>
            <a:endParaRPr lang="en-US" dirty="0"/>
          </a:p>
        </p:txBody>
      </p:sp>
      <p:sp>
        <p:nvSpPr>
          <p:cNvPr id="2" name="Text Placeholder 1">
            <a:extLst>
              <a:ext uri="{FF2B5EF4-FFF2-40B4-BE49-F238E27FC236}">
                <a16:creationId xmlns:a16="http://schemas.microsoft.com/office/drawing/2014/main" id="{BE4CDA07-9569-8765-696A-908826AE4DAC}"/>
              </a:ext>
            </a:extLst>
          </p:cNvPr>
          <p:cNvSpPr>
            <a:spLocks noGrp="1"/>
          </p:cNvSpPr>
          <p:nvPr>
            <p:ph type="body" sz="quarter" idx="1"/>
          </p:nvPr>
        </p:nvSpPr>
        <p:spPr/>
        <p:txBody>
          <a:bodyPr/>
          <a:lstStyle/>
          <a:p>
            <a:r>
              <a:rPr lang="en-US" dirty="0"/>
              <a:t>Yesterday</a:t>
            </a:r>
          </a:p>
        </p:txBody>
      </p:sp>
      <p:sp>
        <p:nvSpPr>
          <p:cNvPr id="9" name="Text Placeholder 8">
            <a:extLst>
              <a:ext uri="{FF2B5EF4-FFF2-40B4-BE49-F238E27FC236}">
                <a16:creationId xmlns:a16="http://schemas.microsoft.com/office/drawing/2014/main" id="{3472C0BB-DB9A-C01A-ACD0-6EC4500AA224}"/>
              </a:ext>
            </a:extLst>
          </p:cNvPr>
          <p:cNvSpPr>
            <a:spLocks noGrp="1"/>
          </p:cNvSpPr>
          <p:nvPr>
            <p:ph type="body" sz="quarter" idx="3"/>
          </p:nvPr>
        </p:nvSpPr>
        <p:spPr/>
        <p:txBody>
          <a:bodyPr/>
          <a:lstStyle/>
          <a:p>
            <a:r>
              <a:rPr lang="en-US" dirty="0"/>
              <a:t>Today</a:t>
            </a:r>
          </a:p>
        </p:txBody>
      </p:sp>
      <p:sp>
        <p:nvSpPr>
          <p:cNvPr id="8" name="Rectangle 7"/>
          <p:cNvSpPr/>
          <p:nvPr/>
        </p:nvSpPr>
        <p:spPr>
          <a:xfrm>
            <a:off x="7672647" y="6057591"/>
            <a:ext cx="1093401" cy="746358"/>
          </a:xfrm>
          <a:prstGeom prst="rect">
            <a:avLst/>
          </a:prstGeom>
          <a:noFill/>
        </p:spPr>
        <p:txBody>
          <a:bodyPr wrap="square" lIns="68580" tIns="34290" rIns="68580" bIns="34290">
            <a:spAutoFit/>
          </a:bodyPr>
          <a:lstStyle/>
          <a:p>
            <a:pPr algn="ctr"/>
            <a:r>
              <a:rPr lang="en-US" sz="4400" dirty="0">
                <a:ln w="0"/>
                <a:solidFill>
                  <a:prstClr val="black"/>
                </a:solidFill>
                <a:effectLst>
                  <a:outerShdw blurRad="38100" dist="19050" dir="2700000" algn="tl" rotWithShape="0">
                    <a:prstClr val="black">
                      <a:alpha val="40000"/>
                    </a:prstClr>
                  </a:outerShdw>
                </a:effectLst>
                <a:latin typeface="Tw Cen MT"/>
              </a:rPr>
              <a:t>LE</a:t>
            </a:r>
          </a:p>
        </p:txBody>
      </p:sp>
      <p:pic>
        <p:nvPicPr>
          <p:cNvPr id="14" name="Picture 13" descr="A person in a uniform holding an object&#10;&#10;Description automatically generated with medium confidence">
            <a:extLst>
              <a:ext uri="{FF2B5EF4-FFF2-40B4-BE49-F238E27FC236}">
                <a16:creationId xmlns:a16="http://schemas.microsoft.com/office/drawing/2014/main" id="{15CEFFAD-71AA-15EA-5AD6-1953A9545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57" y="2514406"/>
            <a:ext cx="3562884" cy="3601506"/>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4C8A-B194-DF5D-8077-69D971AC44FC}"/>
              </a:ext>
            </a:extLst>
          </p:cNvPr>
          <p:cNvSpPr>
            <a:spLocks noGrp="1"/>
          </p:cNvSpPr>
          <p:nvPr>
            <p:ph type="title"/>
          </p:nvPr>
        </p:nvSpPr>
        <p:spPr>
          <a:xfrm>
            <a:off x="0" y="173866"/>
            <a:ext cx="9220200" cy="869950"/>
          </a:xfrm>
        </p:spPr>
        <p:txBody>
          <a:bodyPr>
            <a:normAutofit fontScale="90000"/>
          </a:bodyPr>
          <a:lstStyle/>
          <a:p>
            <a:r>
              <a:rPr lang="en-US" dirty="0"/>
              <a:t>Your “Crime Scene” is Bigger Than You Think</a:t>
            </a:r>
          </a:p>
        </p:txBody>
      </p:sp>
      <p:pic>
        <p:nvPicPr>
          <p:cNvPr id="10" name="Content Placeholder 9" descr="A picture containing floor, indoor, wall, living&#10;&#10;Description automatically generated">
            <a:extLst>
              <a:ext uri="{FF2B5EF4-FFF2-40B4-BE49-F238E27FC236}">
                <a16:creationId xmlns:a16="http://schemas.microsoft.com/office/drawing/2014/main" id="{F802EC85-32EC-3918-30F2-60C95914AC86}"/>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09600" y="2933700"/>
            <a:ext cx="3886200" cy="2590800"/>
          </a:xfrm>
        </p:spPr>
      </p:pic>
      <p:pic>
        <p:nvPicPr>
          <p:cNvPr id="12" name="Content Placeholder 11" descr="A close-up of some legos&#10;&#10;Description automatically generated with low confidence">
            <a:extLst>
              <a:ext uri="{FF2B5EF4-FFF2-40B4-BE49-F238E27FC236}">
                <a16:creationId xmlns:a16="http://schemas.microsoft.com/office/drawing/2014/main" id="{C39B8687-F682-78DD-94A4-DF33A654208E}"/>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3004279"/>
            <a:ext cx="3886200" cy="2449641"/>
          </a:xfrm>
        </p:spPr>
      </p:pic>
      <p:sp>
        <p:nvSpPr>
          <p:cNvPr id="5" name="Slide Number Placeholder 4">
            <a:extLst>
              <a:ext uri="{FF2B5EF4-FFF2-40B4-BE49-F238E27FC236}">
                <a16:creationId xmlns:a16="http://schemas.microsoft.com/office/drawing/2014/main" id="{DEBFE85B-9BF1-F559-D36E-53976FCF7D55}"/>
              </a:ext>
            </a:extLst>
          </p:cNvPr>
          <p:cNvSpPr>
            <a:spLocks noGrp="1"/>
          </p:cNvSpPr>
          <p:nvPr>
            <p:ph type="sldNum" sz="quarter" idx="16"/>
          </p:nvPr>
        </p:nvSpPr>
        <p:spPr/>
        <p:txBody>
          <a:bodyPr>
            <a:normAutofit fontScale="85000" lnSpcReduction="20000"/>
          </a:bodyPr>
          <a:lstStyle/>
          <a:p>
            <a:pPr>
              <a:defRPr/>
            </a:pPr>
            <a:r>
              <a:rPr lang="en-US" dirty="0"/>
              <a:t>1.2</a:t>
            </a:r>
          </a:p>
        </p:txBody>
      </p:sp>
      <p:sp>
        <p:nvSpPr>
          <p:cNvPr id="6" name="Footer Placeholder 5">
            <a:extLst>
              <a:ext uri="{FF2B5EF4-FFF2-40B4-BE49-F238E27FC236}">
                <a16:creationId xmlns:a16="http://schemas.microsoft.com/office/drawing/2014/main" id="{30846648-0205-4164-4EE4-118B2DF7216A}"/>
              </a:ext>
            </a:extLst>
          </p:cNvPr>
          <p:cNvSpPr>
            <a:spLocks noGrp="1"/>
          </p:cNvSpPr>
          <p:nvPr>
            <p:ph type="ftr" sz="quarter" idx="17"/>
          </p:nvPr>
        </p:nvSpPr>
        <p:spPr/>
        <p:txBody>
          <a:bodyPr/>
          <a:lstStyle/>
          <a:p>
            <a:pPr>
              <a:defRPr/>
            </a:pPr>
            <a:r>
              <a:rPr lang="en-US"/>
              <a:t>James B. Sibley, Deputy Attorney General</a:t>
            </a:r>
          </a:p>
        </p:txBody>
      </p:sp>
      <p:sp>
        <p:nvSpPr>
          <p:cNvPr id="7" name="Text Placeholder 6">
            <a:extLst>
              <a:ext uri="{FF2B5EF4-FFF2-40B4-BE49-F238E27FC236}">
                <a16:creationId xmlns:a16="http://schemas.microsoft.com/office/drawing/2014/main" id="{A22ECC72-7DC1-A5F1-5D4B-9E73C4F9631B}"/>
              </a:ext>
            </a:extLst>
          </p:cNvPr>
          <p:cNvSpPr>
            <a:spLocks noGrp="1"/>
          </p:cNvSpPr>
          <p:nvPr>
            <p:ph type="body" sz="quarter" idx="1"/>
          </p:nvPr>
        </p:nvSpPr>
        <p:spPr/>
        <p:txBody>
          <a:bodyPr/>
          <a:lstStyle/>
          <a:p>
            <a:r>
              <a:rPr lang="en-US" dirty="0"/>
              <a:t>Physical Crime Scene</a:t>
            </a:r>
          </a:p>
        </p:txBody>
      </p:sp>
      <p:sp>
        <p:nvSpPr>
          <p:cNvPr id="8" name="Text Placeholder 7">
            <a:extLst>
              <a:ext uri="{FF2B5EF4-FFF2-40B4-BE49-F238E27FC236}">
                <a16:creationId xmlns:a16="http://schemas.microsoft.com/office/drawing/2014/main" id="{A2036BCB-B56E-871A-D30D-5805508999F0}"/>
              </a:ext>
            </a:extLst>
          </p:cNvPr>
          <p:cNvSpPr>
            <a:spLocks noGrp="1"/>
          </p:cNvSpPr>
          <p:nvPr>
            <p:ph type="body" sz="quarter" idx="3"/>
          </p:nvPr>
        </p:nvSpPr>
        <p:spPr/>
        <p:txBody>
          <a:bodyPr/>
          <a:lstStyle/>
          <a:p>
            <a:r>
              <a:rPr lang="en-US" dirty="0"/>
              <a:t>Digital Crime Scene</a:t>
            </a:r>
          </a:p>
        </p:txBody>
      </p:sp>
    </p:spTree>
    <p:extLst>
      <p:ext uri="{BB962C8B-B14F-4D97-AF65-F5344CB8AC3E}">
        <p14:creationId xmlns:p14="http://schemas.microsoft.com/office/powerpoint/2010/main" val="23779065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DFF5-A22E-FF30-49F6-32406918237F}"/>
              </a:ext>
            </a:extLst>
          </p:cNvPr>
          <p:cNvSpPr>
            <a:spLocks noGrp="1"/>
          </p:cNvSpPr>
          <p:nvPr>
            <p:ph type="title"/>
          </p:nvPr>
        </p:nvSpPr>
        <p:spPr/>
        <p:txBody>
          <a:bodyPr/>
          <a:lstStyle/>
          <a:p>
            <a:r>
              <a:rPr lang="en-US" dirty="0"/>
              <a:t>How Your Crime May Involve Tech</a:t>
            </a:r>
          </a:p>
        </p:txBody>
      </p:sp>
      <p:sp>
        <p:nvSpPr>
          <p:cNvPr id="3" name="Content Placeholder 2">
            <a:extLst>
              <a:ext uri="{FF2B5EF4-FFF2-40B4-BE49-F238E27FC236}">
                <a16:creationId xmlns:a16="http://schemas.microsoft.com/office/drawing/2014/main" id="{F2A7CAF8-9F9D-141E-FAB9-C4A500728562}"/>
              </a:ext>
            </a:extLst>
          </p:cNvPr>
          <p:cNvSpPr>
            <a:spLocks noGrp="1"/>
          </p:cNvSpPr>
          <p:nvPr>
            <p:ph sz="quarter" idx="2"/>
          </p:nvPr>
        </p:nvSpPr>
        <p:spPr/>
        <p:txBody>
          <a:bodyPr>
            <a:normAutofit fontScale="77500" lnSpcReduction="20000"/>
          </a:bodyPr>
          <a:lstStyle/>
          <a:p>
            <a:r>
              <a:rPr lang="en-US" dirty="0"/>
              <a:t>Target or Means (Hacking, Sim Swap, Account Takeover, Online Threats….)</a:t>
            </a:r>
          </a:p>
          <a:p>
            <a:r>
              <a:rPr lang="en-US" dirty="0"/>
              <a:t>Planning and Preparation (Maps, Research, Messages….)</a:t>
            </a:r>
          </a:p>
          <a:p>
            <a:r>
              <a:rPr lang="en-US" dirty="0"/>
              <a:t>Coordination (GPS, Messaging Apps, Surveillance)</a:t>
            </a:r>
          </a:p>
          <a:p>
            <a:r>
              <a:rPr lang="en-US" dirty="0"/>
              <a:t>Facilitation/Execution</a:t>
            </a:r>
          </a:p>
          <a:p>
            <a:r>
              <a:rPr lang="en-US" dirty="0"/>
              <a:t>Post Crime (Bragging, Intimidation….)</a:t>
            </a:r>
          </a:p>
        </p:txBody>
      </p:sp>
      <p:sp>
        <p:nvSpPr>
          <p:cNvPr id="4" name="Content Placeholder 3">
            <a:extLst>
              <a:ext uri="{FF2B5EF4-FFF2-40B4-BE49-F238E27FC236}">
                <a16:creationId xmlns:a16="http://schemas.microsoft.com/office/drawing/2014/main" id="{A0EDEE53-5275-8FD7-DBE4-9E14BDC10062}"/>
              </a:ext>
            </a:extLst>
          </p:cNvPr>
          <p:cNvSpPr>
            <a:spLocks noGrp="1"/>
          </p:cNvSpPr>
          <p:nvPr>
            <p:ph sz="quarter" idx="4"/>
          </p:nvPr>
        </p:nvSpPr>
        <p:spPr/>
        <p:txBody>
          <a:bodyPr>
            <a:normAutofit fontScale="77500" lnSpcReduction="20000"/>
          </a:bodyPr>
          <a:lstStyle/>
          <a:p>
            <a:r>
              <a:rPr lang="en-US" dirty="0"/>
              <a:t>IP Logs (</a:t>
            </a:r>
            <a:r>
              <a:rPr lang="en-US" dirty="0" err="1"/>
              <a:t>Wifi</a:t>
            </a:r>
            <a:r>
              <a:rPr lang="en-US" dirty="0"/>
              <a:t> too)</a:t>
            </a:r>
          </a:p>
          <a:p>
            <a:r>
              <a:rPr lang="en-US" dirty="0"/>
              <a:t>Cell Tower Connections</a:t>
            </a:r>
          </a:p>
          <a:p>
            <a:r>
              <a:rPr lang="en-US" dirty="0"/>
              <a:t>Social Media Activity</a:t>
            </a:r>
          </a:p>
          <a:p>
            <a:r>
              <a:rPr lang="en-US" dirty="0"/>
              <a:t>IOT</a:t>
            </a:r>
          </a:p>
          <a:p>
            <a:r>
              <a:rPr lang="en-US" dirty="0"/>
              <a:t>Subscriptions/Apps</a:t>
            </a:r>
          </a:p>
          <a:p>
            <a:r>
              <a:rPr lang="en-US" dirty="0"/>
              <a:t>Purchases </a:t>
            </a:r>
          </a:p>
          <a:p>
            <a:r>
              <a:rPr lang="en-US" dirty="0"/>
              <a:t>Location</a:t>
            </a:r>
          </a:p>
          <a:p>
            <a:r>
              <a:rPr lang="en-US" dirty="0"/>
              <a:t>Metadata</a:t>
            </a:r>
          </a:p>
          <a:p>
            <a:endParaRPr lang="en-US" dirty="0"/>
          </a:p>
        </p:txBody>
      </p:sp>
      <p:sp>
        <p:nvSpPr>
          <p:cNvPr id="5" name="Slide Number Placeholder 4">
            <a:extLst>
              <a:ext uri="{FF2B5EF4-FFF2-40B4-BE49-F238E27FC236}">
                <a16:creationId xmlns:a16="http://schemas.microsoft.com/office/drawing/2014/main" id="{E0562086-65B9-AA4D-6955-9965171B3CA5}"/>
              </a:ext>
            </a:extLst>
          </p:cNvPr>
          <p:cNvSpPr>
            <a:spLocks noGrp="1"/>
          </p:cNvSpPr>
          <p:nvPr>
            <p:ph type="sldNum" sz="quarter" idx="16"/>
          </p:nvPr>
        </p:nvSpPr>
        <p:spPr/>
        <p:txBody>
          <a:bodyPr>
            <a:normAutofit fontScale="85000" lnSpcReduction="20000"/>
          </a:bodyPr>
          <a:lstStyle/>
          <a:p>
            <a:pPr>
              <a:defRPr/>
            </a:pPr>
            <a:r>
              <a:rPr lang="en-US" dirty="0"/>
              <a:t>1.3</a:t>
            </a:r>
          </a:p>
        </p:txBody>
      </p:sp>
      <p:sp>
        <p:nvSpPr>
          <p:cNvPr id="6" name="Footer Placeholder 5">
            <a:extLst>
              <a:ext uri="{FF2B5EF4-FFF2-40B4-BE49-F238E27FC236}">
                <a16:creationId xmlns:a16="http://schemas.microsoft.com/office/drawing/2014/main" id="{382BA45B-BE64-9929-8595-85B59DAD17C8}"/>
              </a:ext>
            </a:extLst>
          </p:cNvPr>
          <p:cNvSpPr>
            <a:spLocks noGrp="1"/>
          </p:cNvSpPr>
          <p:nvPr>
            <p:ph type="ftr" sz="quarter" idx="17"/>
          </p:nvPr>
        </p:nvSpPr>
        <p:spPr/>
        <p:txBody>
          <a:bodyPr/>
          <a:lstStyle/>
          <a:p>
            <a:pPr>
              <a:defRPr/>
            </a:pPr>
            <a:r>
              <a:rPr lang="en-US"/>
              <a:t>James B. Sibley, Deputy Attorney General</a:t>
            </a:r>
          </a:p>
        </p:txBody>
      </p:sp>
      <p:sp>
        <p:nvSpPr>
          <p:cNvPr id="7" name="Text Placeholder 6">
            <a:extLst>
              <a:ext uri="{FF2B5EF4-FFF2-40B4-BE49-F238E27FC236}">
                <a16:creationId xmlns:a16="http://schemas.microsoft.com/office/drawing/2014/main" id="{0760FE79-ABD5-B1B6-3285-B6BBB6ED217D}"/>
              </a:ext>
            </a:extLst>
          </p:cNvPr>
          <p:cNvSpPr>
            <a:spLocks noGrp="1"/>
          </p:cNvSpPr>
          <p:nvPr>
            <p:ph type="body" sz="quarter" idx="1"/>
          </p:nvPr>
        </p:nvSpPr>
        <p:spPr/>
        <p:txBody>
          <a:bodyPr>
            <a:normAutofit/>
          </a:bodyPr>
          <a:lstStyle/>
          <a:p>
            <a:r>
              <a:rPr lang="en-US" dirty="0"/>
              <a:t>Tech Use in Crime</a:t>
            </a:r>
          </a:p>
        </p:txBody>
      </p:sp>
      <p:sp>
        <p:nvSpPr>
          <p:cNvPr id="8" name="Text Placeholder 7">
            <a:extLst>
              <a:ext uri="{FF2B5EF4-FFF2-40B4-BE49-F238E27FC236}">
                <a16:creationId xmlns:a16="http://schemas.microsoft.com/office/drawing/2014/main" id="{501C56C2-DFD3-46BB-56F1-07B83E481D18}"/>
              </a:ext>
            </a:extLst>
          </p:cNvPr>
          <p:cNvSpPr>
            <a:spLocks noGrp="1"/>
          </p:cNvSpPr>
          <p:nvPr>
            <p:ph type="body" sz="quarter" idx="3"/>
          </p:nvPr>
        </p:nvSpPr>
        <p:spPr/>
        <p:txBody>
          <a:bodyPr>
            <a:normAutofit/>
          </a:bodyPr>
          <a:lstStyle/>
          <a:p>
            <a:r>
              <a:rPr lang="en-US" dirty="0"/>
              <a:t>Digital Footprints</a:t>
            </a:r>
          </a:p>
        </p:txBody>
      </p:sp>
    </p:spTree>
    <p:extLst>
      <p:ext uri="{BB962C8B-B14F-4D97-AF65-F5344CB8AC3E}">
        <p14:creationId xmlns:p14="http://schemas.microsoft.com/office/powerpoint/2010/main" val="5814932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3B7875-C6B5-6F4B-6CFC-8CD04FD228DD}"/>
              </a:ext>
            </a:extLst>
          </p:cNvPr>
          <p:cNvSpPr>
            <a:spLocks noGrp="1"/>
          </p:cNvSpPr>
          <p:nvPr>
            <p:ph type="title"/>
          </p:nvPr>
        </p:nvSpPr>
        <p:spPr/>
        <p:txBody>
          <a:bodyPr>
            <a:normAutofit/>
          </a:bodyPr>
          <a:lstStyle/>
          <a:p>
            <a:r>
              <a:rPr lang="en-US" dirty="0"/>
              <a:t>Tech is Always Watching</a:t>
            </a:r>
          </a:p>
        </p:txBody>
      </p:sp>
      <p:sp>
        <p:nvSpPr>
          <p:cNvPr id="10" name="Content Placeholder 9">
            <a:extLst>
              <a:ext uri="{FF2B5EF4-FFF2-40B4-BE49-F238E27FC236}">
                <a16:creationId xmlns:a16="http://schemas.microsoft.com/office/drawing/2014/main" id="{3FF3EEA3-1D40-E9A9-A321-AEDE2CF3880F}"/>
              </a:ext>
            </a:extLst>
          </p:cNvPr>
          <p:cNvSpPr>
            <a:spLocks noGrp="1"/>
          </p:cNvSpPr>
          <p:nvPr>
            <p:ph sz="quarter" idx="1"/>
          </p:nvPr>
        </p:nvSpPr>
        <p:spPr/>
        <p:txBody>
          <a:bodyPr>
            <a:normAutofit lnSpcReduction="10000"/>
          </a:bodyPr>
          <a:lstStyle/>
          <a:p>
            <a:r>
              <a:rPr lang="en-US" dirty="0"/>
              <a:t>Surveillance and Traffic Cameras</a:t>
            </a:r>
          </a:p>
          <a:p>
            <a:r>
              <a:rPr lang="en-US" dirty="0"/>
              <a:t>License Plate Scanners</a:t>
            </a:r>
          </a:p>
          <a:p>
            <a:r>
              <a:rPr lang="en-US" dirty="0"/>
              <a:t>Cell Tower “pings”</a:t>
            </a:r>
          </a:p>
          <a:p>
            <a:r>
              <a:rPr lang="en-US" dirty="0" err="1"/>
              <a:t>Wifi</a:t>
            </a:r>
            <a:r>
              <a:rPr lang="en-US" dirty="0"/>
              <a:t> and RFID scanning</a:t>
            </a:r>
          </a:p>
          <a:p>
            <a:r>
              <a:rPr lang="en-US" dirty="0"/>
              <a:t>Cookies</a:t>
            </a:r>
          </a:p>
          <a:p>
            <a:r>
              <a:rPr lang="en-US" dirty="0"/>
              <a:t>Webcams</a:t>
            </a:r>
          </a:p>
          <a:p>
            <a:r>
              <a:rPr lang="en-US" dirty="0"/>
              <a:t>Bluetooth beacons</a:t>
            </a:r>
          </a:p>
        </p:txBody>
      </p:sp>
      <p:sp>
        <p:nvSpPr>
          <p:cNvPr id="11" name="Content Placeholder 10">
            <a:extLst>
              <a:ext uri="{FF2B5EF4-FFF2-40B4-BE49-F238E27FC236}">
                <a16:creationId xmlns:a16="http://schemas.microsoft.com/office/drawing/2014/main" id="{EDCDD410-2E5C-06F0-99FE-25702E47B53B}"/>
              </a:ext>
            </a:extLst>
          </p:cNvPr>
          <p:cNvSpPr>
            <a:spLocks noGrp="1"/>
          </p:cNvSpPr>
          <p:nvPr>
            <p:ph sz="quarter" idx="2"/>
          </p:nvPr>
        </p:nvSpPr>
        <p:spPr>
          <a:xfrm>
            <a:off x="3733800" y="3047612"/>
            <a:ext cx="3886200" cy="3200594"/>
          </a:xfrm>
        </p:spPr>
        <p:txBody>
          <a:bodyPr>
            <a:normAutofit lnSpcReduction="10000"/>
          </a:bodyPr>
          <a:lstStyle/>
          <a:p>
            <a:r>
              <a:rPr lang="en-US" dirty="0"/>
              <a:t>“Smart” Devices</a:t>
            </a:r>
          </a:p>
          <a:p>
            <a:r>
              <a:rPr lang="en-US" dirty="0"/>
              <a:t>Car Computers</a:t>
            </a:r>
          </a:p>
          <a:p>
            <a:r>
              <a:rPr lang="en-US" dirty="0"/>
              <a:t>Email Scanning</a:t>
            </a:r>
          </a:p>
          <a:p>
            <a:r>
              <a:rPr lang="en-US" dirty="0"/>
              <a:t>Loyalty Programs</a:t>
            </a:r>
          </a:p>
          <a:p>
            <a:r>
              <a:rPr lang="en-US" dirty="0"/>
              <a:t>Ride Share Apps</a:t>
            </a:r>
          </a:p>
          <a:p>
            <a:r>
              <a:rPr lang="en-US" dirty="0"/>
              <a:t>Exif Data</a:t>
            </a:r>
          </a:p>
        </p:txBody>
      </p:sp>
      <p:sp>
        <p:nvSpPr>
          <p:cNvPr id="5" name="Slide Number Placeholder 4">
            <a:extLst>
              <a:ext uri="{FF2B5EF4-FFF2-40B4-BE49-F238E27FC236}">
                <a16:creationId xmlns:a16="http://schemas.microsoft.com/office/drawing/2014/main" id="{018B89F4-5DED-E33C-2753-B43C61D4C9F0}"/>
              </a:ext>
            </a:extLst>
          </p:cNvPr>
          <p:cNvSpPr>
            <a:spLocks noGrp="1"/>
          </p:cNvSpPr>
          <p:nvPr>
            <p:ph type="sldNum" sz="quarter" idx="16"/>
          </p:nvPr>
        </p:nvSpPr>
        <p:spPr/>
        <p:txBody>
          <a:bodyPr/>
          <a:lstStyle/>
          <a:p>
            <a:pPr>
              <a:defRPr/>
            </a:pPr>
            <a:r>
              <a:rPr lang="en-US" dirty="0"/>
              <a:t>1.4</a:t>
            </a:r>
          </a:p>
        </p:txBody>
      </p:sp>
      <p:sp>
        <p:nvSpPr>
          <p:cNvPr id="6" name="Footer Placeholder 5">
            <a:extLst>
              <a:ext uri="{FF2B5EF4-FFF2-40B4-BE49-F238E27FC236}">
                <a16:creationId xmlns:a16="http://schemas.microsoft.com/office/drawing/2014/main" id="{F8682F39-75FF-074E-EE0A-E9EC2D03AE9C}"/>
              </a:ext>
            </a:extLst>
          </p:cNvPr>
          <p:cNvSpPr>
            <a:spLocks noGrp="1"/>
          </p:cNvSpPr>
          <p:nvPr>
            <p:ph type="ftr" sz="quarter" idx="17"/>
          </p:nvPr>
        </p:nvSpPr>
        <p:spPr/>
        <p:txBody>
          <a:bodyPr/>
          <a:lstStyle/>
          <a:p>
            <a:pPr>
              <a:defRPr/>
            </a:pPr>
            <a:r>
              <a:rPr lang="en-US"/>
              <a:t>James B. Sibley, Deputy Attorney General</a:t>
            </a:r>
          </a:p>
        </p:txBody>
      </p:sp>
      <p:pic>
        <p:nvPicPr>
          <p:cNvPr id="13" name="Picture 12" descr="A picture containing toy&#10;&#10;Description automatically generated">
            <a:extLst>
              <a:ext uri="{FF2B5EF4-FFF2-40B4-BE49-F238E27FC236}">
                <a16:creationId xmlns:a16="http://schemas.microsoft.com/office/drawing/2014/main" id="{E26B7C00-E357-D902-A901-FF8E6FDA9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00" y="660266"/>
            <a:ext cx="2971800" cy="2387346"/>
          </a:xfrm>
          <a:prstGeom prst="rect">
            <a:avLst/>
          </a:prstGeom>
        </p:spPr>
      </p:pic>
    </p:spTree>
    <p:extLst>
      <p:ext uri="{BB962C8B-B14F-4D97-AF65-F5344CB8AC3E}">
        <p14:creationId xmlns:p14="http://schemas.microsoft.com/office/powerpoint/2010/main" val="6739292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7D76-FE88-21F8-ABA7-59337B747651}"/>
              </a:ext>
            </a:extLst>
          </p:cNvPr>
          <p:cNvSpPr>
            <a:spLocks noGrp="1"/>
          </p:cNvSpPr>
          <p:nvPr>
            <p:ph type="title"/>
          </p:nvPr>
        </p:nvSpPr>
        <p:spPr/>
        <p:txBody>
          <a:bodyPr/>
          <a:lstStyle/>
          <a:p>
            <a:r>
              <a:rPr lang="en-US" dirty="0"/>
              <a:t>Problems Posed By Tech</a:t>
            </a:r>
          </a:p>
        </p:txBody>
      </p:sp>
      <p:sp>
        <p:nvSpPr>
          <p:cNvPr id="3" name="Content Placeholder 2">
            <a:extLst>
              <a:ext uri="{FF2B5EF4-FFF2-40B4-BE49-F238E27FC236}">
                <a16:creationId xmlns:a16="http://schemas.microsoft.com/office/drawing/2014/main" id="{2321C5F7-2D27-A0CD-08D6-74C7D243ACD9}"/>
              </a:ext>
            </a:extLst>
          </p:cNvPr>
          <p:cNvSpPr>
            <a:spLocks noGrp="1"/>
          </p:cNvSpPr>
          <p:nvPr>
            <p:ph sz="quarter" idx="2"/>
          </p:nvPr>
        </p:nvSpPr>
        <p:spPr/>
        <p:txBody>
          <a:bodyPr/>
          <a:lstStyle/>
          <a:p>
            <a:r>
              <a:rPr lang="en-US" dirty="0"/>
              <a:t>Screen Names/Handles</a:t>
            </a:r>
          </a:p>
          <a:p>
            <a:r>
              <a:rPr lang="en-US" dirty="0"/>
              <a:t>Open </a:t>
            </a:r>
            <a:r>
              <a:rPr lang="en-US" dirty="0" err="1"/>
              <a:t>Wifi</a:t>
            </a:r>
            <a:endParaRPr lang="en-US" dirty="0"/>
          </a:p>
          <a:p>
            <a:r>
              <a:rPr lang="en-US" dirty="0"/>
              <a:t>VPNs</a:t>
            </a:r>
          </a:p>
          <a:p>
            <a:r>
              <a:rPr lang="en-US" dirty="0"/>
              <a:t>Tor and Onion Routers</a:t>
            </a:r>
          </a:p>
          <a:p>
            <a:r>
              <a:rPr lang="en-US" dirty="0"/>
              <a:t>Spoofing and Obfuscation</a:t>
            </a:r>
          </a:p>
          <a:p>
            <a:endParaRPr lang="en-US" dirty="0"/>
          </a:p>
        </p:txBody>
      </p:sp>
      <p:sp>
        <p:nvSpPr>
          <p:cNvPr id="4" name="Content Placeholder 3">
            <a:extLst>
              <a:ext uri="{FF2B5EF4-FFF2-40B4-BE49-F238E27FC236}">
                <a16:creationId xmlns:a16="http://schemas.microsoft.com/office/drawing/2014/main" id="{15C2FB43-2D50-0E46-BF2F-BDB29EC1893E}"/>
              </a:ext>
            </a:extLst>
          </p:cNvPr>
          <p:cNvSpPr>
            <a:spLocks noGrp="1"/>
          </p:cNvSpPr>
          <p:nvPr>
            <p:ph sz="quarter" idx="4"/>
          </p:nvPr>
        </p:nvSpPr>
        <p:spPr/>
        <p:txBody>
          <a:bodyPr/>
          <a:lstStyle/>
          <a:p>
            <a:r>
              <a:rPr lang="en-US" dirty="0"/>
              <a:t>Crossing County, State or Even Country Borders</a:t>
            </a:r>
          </a:p>
          <a:p>
            <a:r>
              <a:rPr lang="en-US" dirty="0"/>
              <a:t>Multiple Victims in Different Jurisdictions</a:t>
            </a:r>
          </a:p>
          <a:p>
            <a:r>
              <a:rPr lang="en-US" dirty="0"/>
              <a:t>Process “Immune” Providers</a:t>
            </a:r>
          </a:p>
          <a:p>
            <a:endParaRPr lang="en-US" dirty="0"/>
          </a:p>
        </p:txBody>
      </p:sp>
      <p:sp>
        <p:nvSpPr>
          <p:cNvPr id="5" name="Slide Number Placeholder 4">
            <a:extLst>
              <a:ext uri="{FF2B5EF4-FFF2-40B4-BE49-F238E27FC236}">
                <a16:creationId xmlns:a16="http://schemas.microsoft.com/office/drawing/2014/main" id="{3602E687-FC89-556E-3217-5FDDFEE45142}"/>
              </a:ext>
            </a:extLst>
          </p:cNvPr>
          <p:cNvSpPr>
            <a:spLocks noGrp="1"/>
          </p:cNvSpPr>
          <p:nvPr>
            <p:ph type="sldNum" sz="quarter" idx="16"/>
          </p:nvPr>
        </p:nvSpPr>
        <p:spPr/>
        <p:txBody>
          <a:bodyPr>
            <a:normAutofit fontScale="85000" lnSpcReduction="20000"/>
          </a:bodyPr>
          <a:lstStyle/>
          <a:p>
            <a:pPr>
              <a:defRPr/>
            </a:pPr>
            <a:r>
              <a:rPr lang="en-US" dirty="0"/>
              <a:t>1.5</a:t>
            </a:r>
          </a:p>
        </p:txBody>
      </p:sp>
      <p:sp>
        <p:nvSpPr>
          <p:cNvPr id="6" name="Footer Placeholder 5">
            <a:extLst>
              <a:ext uri="{FF2B5EF4-FFF2-40B4-BE49-F238E27FC236}">
                <a16:creationId xmlns:a16="http://schemas.microsoft.com/office/drawing/2014/main" id="{B247382F-92E5-74C3-B043-00673CD9C67C}"/>
              </a:ext>
            </a:extLst>
          </p:cNvPr>
          <p:cNvSpPr>
            <a:spLocks noGrp="1"/>
          </p:cNvSpPr>
          <p:nvPr>
            <p:ph type="ftr" sz="quarter" idx="17"/>
          </p:nvPr>
        </p:nvSpPr>
        <p:spPr/>
        <p:txBody>
          <a:bodyPr/>
          <a:lstStyle/>
          <a:p>
            <a:pPr>
              <a:defRPr/>
            </a:pPr>
            <a:r>
              <a:rPr lang="en-US"/>
              <a:t>James B. Sibley, Deputy Attorney General</a:t>
            </a:r>
          </a:p>
        </p:txBody>
      </p:sp>
      <p:sp>
        <p:nvSpPr>
          <p:cNvPr id="7" name="Text Placeholder 6">
            <a:extLst>
              <a:ext uri="{FF2B5EF4-FFF2-40B4-BE49-F238E27FC236}">
                <a16:creationId xmlns:a16="http://schemas.microsoft.com/office/drawing/2014/main" id="{DAEDF0FB-6C81-6DAB-1E86-812415F70EC1}"/>
              </a:ext>
            </a:extLst>
          </p:cNvPr>
          <p:cNvSpPr>
            <a:spLocks noGrp="1"/>
          </p:cNvSpPr>
          <p:nvPr>
            <p:ph type="body" sz="quarter" idx="1"/>
          </p:nvPr>
        </p:nvSpPr>
        <p:spPr/>
        <p:txBody>
          <a:bodyPr/>
          <a:lstStyle/>
          <a:p>
            <a:r>
              <a:rPr lang="en-US" dirty="0"/>
              <a:t>ANONIMITY</a:t>
            </a:r>
          </a:p>
        </p:txBody>
      </p:sp>
      <p:sp>
        <p:nvSpPr>
          <p:cNvPr id="8" name="Text Placeholder 7">
            <a:extLst>
              <a:ext uri="{FF2B5EF4-FFF2-40B4-BE49-F238E27FC236}">
                <a16:creationId xmlns:a16="http://schemas.microsoft.com/office/drawing/2014/main" id="{4F6AE9D9-B421-22C8-61FB-7B65AF5A8C53}"/>
              </a:ext>
            </a:extLst>
          </p:cNvPr>
          <p:cNvSpPr>
            <a:spLocks noGrp="1"/>
          </p:cNvSpPr>
          <p:nvPr>
            <p:ph type="body" sz="quarter" idx="3"/>
          </p:nvPr>
        </p:nvSpPr>
        <p:spPr/>
        <p:txBody>
          <a:bodyPr/>
          <a:lstStyle/>
          <a:p>
            <a:r>
              <a:rPr lang="en-US" dirty="0"/>
              <a:t>JURISDICTION</a:t>
            </a:r>
          </a:p>
        </p:txBody>
      </p:sp>
    </p:spTree>
    <p:extLst>
      <p:ext uri="{BB962C8B-B14F-4D97-AF65-F5344CB8AC3E}">
        <p14:creationId xmlns:p14="http://schemas.microsoft.com/office/powerpoint/2010/main" val="1419239492"/>
      </p:ext>
    </p:extLst>
  </p:cSld>
  <p:clrMapOvr>
    <a:masterClrMapping/>
  </p:clrMapOvr>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ALL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10425</TotalTime>
  <Words>2702</Words>
  <Application>Microsoft Office PowerPoint</Application>
  <PresentationFormat>On-screen Show (4:3)</PresentationFormat>
  <Paragraphs>417</Paragraphs>
  <Slides>47</Slides>
  <Notes>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47</vt:i4>
      </vt:variant>
    </vt:vector>
  </HeadingPairs>
  <TitlesOfParts>
    <vt:vector size="60" baseType="lpstr">
      <vt:lpstr>Apex New Bold</vt:lpstr>
      <vt:lpstr>Apex New Book</vt:lpstr>
      <vt:lpstr>Arial</vt:lpstr>
      <vt:lpstr>Calibri</vt:lpstr>
      <vt:lpstr>Georgia</vt:lpstr>
      <vt:lpstr>Source Sans Pro</vt:lpstr>
      <vt:lpstr>Tw Cen MT</vt:lpstr>
      <vt:lpstr>Wingdings</vt:lpstr>
      <vt:lpstr>Wingdings 2</vt:lpstr>
      <vt:lpstr>Theme5</vt:lpstr>
      <vt:lpstr>NCALL2010</vt:lpstr>
      <vt:lpstr>Adobe Acrobat Document</vt:lpstr>
      <vt:lpstr>Acrobat Document</vt:lpstr>
      <vt:lpstr>Mining and Refining  Digital Gold</vt:lpstr>
      <vt:lpstr>Mining and Refining Digital Gold</vt:lpstr>
      <vt:lpstr>Objectives</vt:lpstr>
      <vt:lpstr>Hawk Analytics – CellHawk</vt:lpstr>
      <vt:lpstr>The Digital “Crime Scene”</vt:lpstr>
      <vt:lpstr>Your “Crime Scene” is Bigger Than You Think</vt:lpstr>
      <vt:lpstr>How Your Crime May Involve Tech</vt:lpstr>
      <vt:lpstr>Tech is Always Watching</vt:lpstr>
      <vt:lpstr>Problems Posed By Tech</vt:lpstr>
      <vt:lpstr>National Computer Forensics Institute</vt:lpstr>
      <vt:lpstr> sources of digital evidence </vt:lpstr>
      <vt:lpstr>Who/Where ?</vt:lpstr>
      <vt:lpstr>There’s More Out There Than You Know</vt:lpstr>
      <vt:lpstr>OSINT Techniques (osintechniques.com)</vt:lpstr>
      <vt:lpstr>Special Considerations </vt:lpstr>
      <vt:lpstr>Preserving Volatile Evidence</vt:lpstr>
      <vt:lpstr>National White Collar Crime Center</vt:lpstr>
      <vt:lpstr>Physical Preservation</vt:lpstr>
      <vt:lpstr>Usually, a Field Level Decision</vt:lpstr>
      <vt:lpstr>Considerations</vt:lpstr>
      <vt:lpstr>Preserving 3rd Party Data</vt:lpstr>
      <vt:lpstr>Preservation Letter</vt:lpstr>
      <vt:lpstr>Sources of Contacts/Guides/Templates</vt:lpstr>
      <vt:lpstr>Warning – Disclosure Policies</vt:lpstr>
      <vt:lpstr>Cool and Unusual</vt:lpstr>
      <vt:lpstr> Obtaining digital and electronic evidence </vt:lpstr>
      <vt:lpstr>Where?  Easy to Get</vt:lpstr>
      <vt:lpstr>Where – Harder to Get</vt:lpstr>
      <vt:lpstr>You’ve Got It, How To Understand It</vt:lpstr>
      <vt:lpstr>Resources – The Internet Archive</vt:lpstr>
      <vt:lpstr>Internet Archive and Google Earth….</vt:lpstr>
      <vt:lpstr>ADMITTING DIGITAL EVIDENCE</vt:lpstr>
      <vt:lpstr>It’s Really No Different</vt:lpstr>
      <vt:lpstr>Theories of Admissibility</vt:lpstr>
      <vt:lpstr>Theories of Admissibility (Relevance)</vt:lpstr>
      <vt:lpstr>Preparing Evidence and Witnesses</vt:lpstr>
      <vt:lpstr>Laying a Foundation</vt:lpstr>
      <vt:lpstr>Foundation - Authentication</vt:lpstr>
      <vt:lpstr>Validating Software/Tools</vt:lpstr>
      <vt:lpstr>Objections</vt:lpstr>
      <vt:lpstr>Objection - Hearsay</vt:lpstr>
      <vt:lpstr>Objections – Best Evidence Rule</vt:lpstr>
      <vt:lpstr>Special Consideration and Strategies</vt:lpstr>
      <vt:lpstr>Key Training Points</vt:lpstr>
      <vt:lpstr>Key Reader</vt:lpstr>
      <vt:lpstr>RESOURCE GUIDE</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in Later Life</dc:title>
  <dc:creator>Bonnie Brandl</dc:creator>
  <cp:lastModifiedBy>James Sibley</cp:lastModifiedBy>
  <cp:revision>309</cp:revision>
  <dcterms:created xsi:type="dcterms:W3CDTF">2011-06-02T13:46:01Z</dcterms:created>
  <dcterms:modified xsi:type="dcterms:W3CDTF">2022-05-06T23:20:18Z</dcterms:modified>
</cp:coreProperties>
</file>